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</p:sldMasterIdLst>
  <p:notesMasterIdLst>
    <p:notesMasterId r:id="rId16"/>
  </p:notesMasterIdLst>
  <p:sldIdLst>
    <p:sldId id="256" r:id="rId4"/>
    <p:sldId id="258" r:id="rId5"/>
    <p:sldId id="259" r:id="rId6"/>
    <p:sldId id="260" r:id="rId7"/>
    <p:sldId id="261" r:id="rId8"/>
    <p:sldId id="269" r:id="rId9"/>
    <p:sldId id="268" r:id="rId10"/>
    <p:sldId id="270" r:id="rId11"/>
    <p:sldId id="271" r:id="rId12"/>
    <p:sldId id="272" r:id="rId13"/>
    <p:sldId id="273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Lato Light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4" autoAdjust="0"/>
  </p:normalViewPr>
  <p:slideViewPr>
    <p:cSldViewPr snapToGrid="0">
      <p:cViewPr varScale="1">
        <p:scale>
          <a:sx n="77" d="100"/>
          <a:sy n="77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a1a1bfba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ba1a1bfba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a1a1bfb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a1a1bfb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application and service is scoped to a space.  A space provides a set of users access to a shared location for application development.  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 &lt;some-space&gt; # for details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 space, an application or service cannot be created. A space provides a set of users access to a shared location for application development. Each org must contain at least one space. If an org contains a single space, that space will be automatically targeted.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 </a:t>
            </a:r>
            <a:r>
              <a:rPr lang="en-US" dirty="0" err="1"/>
              <a:t>cf</a:t>
            </a:r>
            <a:r>
              <a:rPr lang="en-US" dirty="0"/>
              <a:t> target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confirm your org and current space.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29191-287D-4F76-9459-0B97185135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4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a1a1bfb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ba1a1bfba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ba1a1bfb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ba1a1bfb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a1a1bfb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ba1a1bfb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Shape 16"/>
          <p:cNvGrpSpPr/>
          <p:nvPr/>
        </p:nvGrpSpPr>
        <p:grpSpPr>
          <a:xfrm>
            <a:off x="845948" y="1092436"/>
            <a:ext cx="1782565" cy="417574"/>
            <a:chOff x="1841475" y="2392725"/>
            <a:chExt cx="3928950" cy="920375"/>
          </a:xfrm>
        </p:grpSpPr>
        <p:sp>
          <p:nvSpPr>
            <p:cNvPr id="17" name="Shape 1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62" name="Shape 162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Shape 198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1" name="Shape 201"/>
          <p:cNvGrpSpPr/>
          <p:nvPr/>
        </p:nvGrpSpPr>
        <p:grpSpPr>
          <a:xfrm>
            <a:off x="845948" y="1092436"/>
            <a:ext cx="1782553" cy="417529"/>
            <a:chOff x="1841475" y="2392725"/>
            <a:chExt cx="3928925" cy="920275"/>
          </a:xfrm>
        </p:grpSpPr>
        <p:sp>
          <p:nvSpPr>
            <p:cNvPr id="202" name="Shape 20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14" name="Shape 214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15" name="Shape 21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27" name="Shape 22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5" name="Shape 235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Shape 236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40" name="Shape 240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41" name="Shape 24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37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40881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57800" y="732833"/>
            <a:ext cx="36684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9pPr>
          </a:lstStyle>
          <a:p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" name="Shape 30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31" name="Shape 31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Shape 39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None/>
              <a:defRPr sz="17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5080900" y="732833"/>
            <a:ext cx="6729600" cy="5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619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2">
  <p:cSld name="0 – Title 2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200" cy="158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6844728" y="6376067"/>
            <a:ext cx="5234800" cy="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46010" y="1092517"/>
            <a:ext cx="1782684" cy="417560"/>
            <a:chOff x="1841475" y="2392725"/>
            <a:chExt cx="3928925" cy="920275"/>
          </a:xfrm>
        </p:grpSpPr>
        <p:sp>
          <p:nvSpPr>
            <p:cNvPr id="20" name="Google Shape;20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800" cy="1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8606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 1">
  <p:cSld name="1 – Divider 1">
    <p:bg>
      <p:bgPr>
        <a:solidFill>
          <a:schemeClr val="l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5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32" name="Google Shape;32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0" name="Google Shape;40;p4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539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 1">
  <p:cSld name="0 – Title 1 1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5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200" cy="158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697604" y="4408929"/>
            <a:ext cx="5705200" cy="1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/>
          <p:nvPr/>
        </p:nvSpPr>
        <p:spPr>
          <a:xfrm>
            <a:off x="6844728" y="6376067"/>
            <a:ext cx="5234800" cy="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9" name="Google Shape;49;p5"/>
          <p:cNvGrpSpPr/>
          <p:nvPr/>
        </p:nvGrpSpPr>
        <p:grpSpPr>
          <a:xfrm>
            <a:off x="846010" y="1092517"/>
            <a:ext cx="1782684" cy="417560"/>
            <a:chOff x="1841475" y="2392725"/>
            <a:chExt cx="3928925" cy="920275"/>
          </a:xfrm>
        </p:grpSpPr>
        <p:sp>
          <p:nvSpPr>
            <p:cNvPr id="50" name="Google Shape;50;p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92475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 1 1">
  <p:cSld name="2 – Intro 1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0" y="0"/>
            <a:ext cx="408800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257800" y="732833"/>
            <a:ext cx="3668400" cy="1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9pPr>
          </a:lstStyle>
          <a:p>
            <a:endParaRPr/>
          </a:p>
        </p:txBody>
      </p:sp>
      <p:cxnSp>
        <p:nvCxnSpPr>
          <p:cNvPr id="61" name="Google Shape;61;p6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63" name="Google Shape;63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1" name="Google Shape;71;p6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5080900" y="732833"/>
            <a:ext cx="6729600" cy="5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marL="609585" lvl="0" indent="-4402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40256" rtl="0">
              <a:lnSpc>
                <a:spcPct val="110000"/>
              </a:lnSpc>
              <a:spcBef>
                <a:spcPts val="2667"/>
              </a:spcBef>
              <a:spcAft>
                <a:spcPts val="2667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130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 1 1 3">
  <p:cSld name="2 – Intro 1 1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0" y="0"/>
            <a:ext cx="12192000" cy="11636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60837" y="132256"/>
            <a:ext cx="6439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9pPr>
          </a:lstStyle>
          <a:p>
            <a:endParaRPr/>
          </a:p>
        </p:txBody>
      </p:sp>
      <p:cxnSp>
        <p:nvCxnSpPr>
          <p:cNvPr id="77" name="Google Shape;77;p7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" name="Google Shape;78;p7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79" name="Google Shape;79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" name="Google Shape;87;p7"/>
          <p:cNvCxnSpPr/>
          <p:nvPr/>
        </p:nvCxnSpPr>
        <p:spPr>
          <a:xfrm>
            <a:off x="6840367" y="258427"/>
            <a:ext cx="0" cy="64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7142233" y="169835"/>
            <a:ext cx="4881200" cy="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89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 1 1 2">
  <p:cSld name="2 – Intro 1 1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0880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8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" name="Google Shape;92;p8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93" name="Google Shape;93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1" name="Google Shape;101;p8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/>
          <p:nvPr/>
        </p:nvSpPr>
        <p:spPr>
          <a:xfrm>
            <a:off x="241229" y="987267"/>
            <a:ext cx="3439200" cy="1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Proxima Nova"/>
                <a:ea typeface="Proxima Nova"/>
                <a:cs typeface="Proxima Nova"/>
                <a:sym typeface="Proxima Nova"/>
              </a:rPr>
              <a:t>Lab</a:t>
            </a:r>
            <a:endParaRPr sz="3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1547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 1 1 1">
  <p:cSld name="2 – Intro 1 1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/>
          <p:nvPr/>
        </p:nvSpPr>
        <p:spPr>
          <a:xfrm>
            <a:off x="0" y="0"/>
            <a:ext cx="408800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9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7" name="Google Shape;107;p9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08" name="Google Shape;108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6" name="Google Shape;116;p9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9"/>
          <p:cNvSpPr txBox="1"/>
          <p:nvPr/>
        </p:nvSpPr>
        <p:spPr>
          <a:xfrm>
            <a:off x="326167" y="652300"/>
            <a:ext cx="3570000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Proxima Nova"/>
                <a:ea typeface="Proxima Nova"/>
                <a:cs typeface="Proxima Nova"/>
                <a:sym typeface="Proxima Nova"/>
              </a:rPr>
              <a:t>App Manager Fundamentals</a:t>
            </a:r>
            <a:endParaRPr sz="3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414300" y="3111667"/>
            <a:ext cx="3482000" cy="2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FFFFFF"/>
                </a:solidFill>
              </a:rPr>
              <a:t>Org</a:t>
            </a:r>
            <a:endParaRPr sz="1867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FFFFFF"/>
                </a:solidFill>
              </a:rPr>
              <a:t>Quota</a:t>
            </a:r>
            <a:endParaRPr sz="1867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FFFFFF"/>
                </a:solidFill>
              </a:rPr>
              <a:t>Space</a:t>
            </a:r>
            <a:endParaRPr sz="1867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FFFFFF"/>
                </a:solidFill>
              </a:rPr>
              <a:t>Users and Roles</a:t>
            </a:r>
            <a:endParaRPr sz="1867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FFFFFF"/>
                </a:solidFill>
              </a:rPr>
              <a:t>Marketplace</a:t>
            </a:r>
            <a:endParaRPr sz="1867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2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 1 1 1 1">
  <p:cSld name="2 – Intro 1 1 1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0" y="0"/>
            <a:ext cx="1630800" cy="6858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10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22" name="Google Shape;122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0" name="Google Shape;130;p10"/>
          <p:cNvSpPr txBox="1"/>
          <p:nvPr/>
        </p:nvSpPr>
        <p:spPr>
          <a:xfrm>
            <a:off x="26467" y="1163600"/>
            <a:ext cx="1533600" cy="4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Clone Source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Set Manifest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Publish Proj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Login via cli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Target Env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Push App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Manage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0" y="0"/>
            <a:ext cx="12192000" cy="11636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60837" y="132256"/>
            <a:ext cx="64392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33"/>
            </a:lvl9pPr>
          </a:lstStyle>
          <a:p>
            <a:endParaRPr/>
          </a:p>
        </p:txBody>
      </p:sp>
      <p:grpSp>
        <p:nvGrpSpPr>
          <p:cNvPr id="133" name="Google Shape;133;p10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34" name="Google Shape;134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42" name="Google Shape;142;p10"/>
          <p:cNvCxnSpPr/>
          <p:nvPr/>
        </p:nvCxnSpPr>
        <p:spPr>
          <a:xfrm>
            <a:off x="6840367" y="258427"/>
            <a:ext cx="0" cy="64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0"/>
          <p:cNvSpPr txBox="1">
            <a:spLocks noGrp="1"/>
          </p:cNvSpPr>
          <p:nvPr>
            <p:ph type="subTitle" idx="1"/>
          </p:nvPr>
        </p:nvSpPr>
        <p:spPr>
          <a:xfrm>
            <a:off x="7142233" y="169835"/>
            <a:ext cx="4881200" cy="7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7577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 1">
  <p:cSld name="3 – Standard 1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47" name="Google Shape;147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96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 1">
  <p:cSld name="7 – Diagram Box 1">
    <p:bg>
      <p:bgPr>
        <a:solidFill>
          <a:srgbClr val="F3F3F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12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59" name="Google Shape;159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7" name="Google Shape;167;p12"/>
          <p:cNvSpPr/>
          <p:nvPr/>
        </p:nvSpPr>
        <p:spPr>
          <a:xfrm>
            <a:off x="381000" y="1209600"/>
            <a:ext cx="11426400" cy="50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68" name="Google Shape;168;p12"/>
          <p:cNvCxnSpPr/>
          <p:nvPr/>
        </p:nvCxnSpPr>
        <p:spPr>
          <a:xfrm>
            <a:off x="118074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2"/>
          <p:cNvCxnSpPr/>
          <p:nvPr/>
        </p:nvCxnSpPr>
        <p:spPr>
          <a:xfrm>
            <a:off x="383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2"/>
          <p:cNvCxnSpPr/>
          <p:nvPr/>
        </p:nvCxnSpPr>
        <p:spPr>
          <a:xfrm rot="10800000">
            <a:off x="-30480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2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727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44" name="Shape 44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45" name="Shape 4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" name="Shape 53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 1">
  <p:cSld name="5 – Split w/ Image 1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13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13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76" name="Google Shape;176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57084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672800" cy="50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40256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5556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 1">
  <p:cSld name="4 – Sidebar 1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4"/>
          <p:cNvCxnSpPr/>
          <p:nvPr/>
        </p:nvCxnSpPr>
        <p:spPr>
          <a:xfrm rot="10800000">
            <a:off x="8108500" y="1207600"/>
            <a:ext cx="0" cy="50192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14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90" name="Google Shape;190;p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98" name="Google Shape;198;p14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14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7491600" cy="50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body" idx="2"/>
          </p:nvPr>
        </p:nvSpPr>
        <p:spPr>
          <a:xfrm>
            <a:off x="8296167" y="1200533"/>
            <a:ext cx="3639200" cy="50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14856" rtl="0">
              <a:lnSpc>
                <a:spcPct val="110000"/>
              </a:lnSpc>
              <a:spcBef>
                <a:spcPts val="2667"/>
              </a:spcBef>
              <a:spcAft>
                <a:spcPts val="2667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911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7371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3745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4272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522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926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4318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431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971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4 – Sideba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hape 82"/>
          <p:cNvCxnSpPr/>
          <p:nvPr/>
        </p:nvCxnSpPr>
        <p:spPr>
          <a:xfrm rot="10800000">
            <a:off x="8108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85" name="Shape 8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" name="Shape 93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7491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8296167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470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532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5 – Spli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hape 97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Shape 98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99" name="Shape 99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60960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63333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6 –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13" name="Shape 113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8108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Shape 123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Shape 124"/>
          <p:cNvCxnSpPr/>
          <p:nvPr/>
        </p:nvCxnSpPr>
        <p:spPr>
          <a:xfrm rot="10800000">
            <a:off x="4090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Shape 125"/>
          <p:cNvCxnSpPr/>
          <p:nvPr/>
        </p:nvCxnSpPr>
        <p:spPr>
          <a:xfrm>
            <a:off x="40905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Shape 126"/>
          <p:cNvSpPr txBox="1"/>
          <p:nvPr/>
        </p:nvSpPr>
        <p:spPr>
          <a:xfrm>
            <a:off x="256633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76400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8296167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bg>
      <p:bgPr>
        <a:solidFill>
          <a:srgbClr val="F3F3F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33" name="Shape 133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34" name="Shape 134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>
            <a:off x="381000" y="1209600"/>
            <a:ext cx="11426400" cy="50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118074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Shape 144"/>
          <p:cNvCxnSpPr/>
          <p:nvPr/>
        </p:nvCxnSpPr>
        <p:spPr>
          <a:xfrm>
            <a:off x="383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Shape 145"/>
          <p:cNvCxnSpPr/>
          <p:nvPr/>
        </p:nvCxnSpPr>
        <p:spPr>
          <a:xfrm rot="10800000">
            <a:off x="-30480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C – Night Mode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50" name="Shape 150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4713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foo.ba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Architecture Team</a:t>
            </a:r>
            <a:endParaRPr sz="20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697600" y="3165275"/>
            <a:ext cx="96720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</a:pPr>
            <a:r>
              <a:rPr lang="en-US"/>
              <a:t>Pivotal Cloud Foundry Fundamentals</a:t>
            </a:r>
            <a:endParaRPr sz="53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r>
              <a:rPr lang="en-U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ORGS, SPACES, USERS, ROLES, CLI, API, APPS MANAGER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xima Nova"/>
              <a:buNone/>
            </a:pPr>
            <a:endParaRPr sz="4300" b="0"/>
          </a:p>
        </p:txBody>
      </p:sp>
      <p:sp>
        <p:nvSpPr>
          <p:cNvPr id="255" name="Shape 255"/>
          <p:cNvSpPr/>
          <p:nvPr/>
        </p:nvSpPr>
        <p:spPr>
          <a:xfrm>
            <a:off x="9469458" y="2245092"/>
            <a:ext cx="1499700" cy="149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/>
        </p:nvSpPr>
        <p:spPr>
          <a:xfrm>
            <a:off x="4668733" y="2027100"/>
            <a:ext cx="6998800" cy="4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64058">
              <a:buSzPts val="1600"/>
              <a:buFont typeface="Arial"/>
              <a:buChar char="•"/>
            </a:pPr>
            <a:r>
              <a:rPr lang="en" sz="2133" dirty="0"/>
              <a:t>Users are members of an organization</a:t>
            </a:r>
            <a:endParaRPr sz="2133" dirty="0"/>
          </a:p>
          <a:p>
            <a:pPr marL="1219170" lvl="1" indent="-440256">
              <a:buSzPts val="1600"/>
              <a:buChar char="○"/>
            </a:pPr>
            <a:r>
              <a:rPr lang="en" sz="2133" dirty="0"/>
              <a:t>Usually they are operators or developers (not application end users)</a:t>
            </a:r>
            <a:endParaRPr sz="2133" dirty="0"/>
          </a:p>
          <a:p>
            <a:pPr marL="1219170" lvl="1" indent="-440256">
              <a:spcBef>
                <a:spcPts val="1333"/>
              </a:spcBef>
              <a:buSzPts val="1600"/>
              <a:buChar char="○"/>
            </a:pPr>
            <a:r>
              <a:rPr lang="en" sz="2133" dirty="0"/>
              <a:t>Users are associated by domain login</a:t>
            </a:r>
            <a:endParaRPr sz="2133" dirty="0"/>
          </a:p>
          <a:p>
            <a:pPr marL="380990" indent="-364058">
              <a:spcBef>
                <a:spcPts val="1333"/>
              </a:spcBef>
              <a:buSzPts val="1600"/>
              <a:buFont typeface="Arial"/>
              <a:buChar char="•"/>
            </a:pPr>
            <a:r>
              <a:rPr lang="en" sz="2133" dirty="0"/>
              <a:t>Users have specific organization and space roles</a:t>
            </a:r>
            <a:endParaRPr sz="2133" dirty="0"/>
          </a:p>
          <a:p>
            <a:pPr marL="1219170" lvl="1" indent="-440256">
              <a:buSzPts val="1600"/>
              <a:buChar char="○"/>
            </a:pPr>
            <a:r>
              <a:rPr lang="en" sz="2133" dirty="0"/>
              <a:t>Organization roles grant permissions in an organization</a:t>
            </a:r>
            <a:endParaRPr sz="2133" dirty="0"/>
          </a:p>
          <a:p>
            <a:pPr marL="1219170" lvl="1" indent="-440256">
              <a:spcBef>
                <a:spcPts val="1333"/>
              </a:spcBef>
              <a:buSzPts val="1600"/>
              <a:buChar char="○"/>
            </a:pPr>
            <a:r>
              <a:rPr lang="en" sz="2133" dirty="0"/>
              <a:t>Space roles grant permissions in a particular space</a:t>
            </a:r>
            <a:endParaRPr sz="2133" dirty="0"/>
          </a:p>
          <a:p>
            <a:pPr marL="1219170" lvl="1" indent="-440256">
              <a:spcBef>
                <a:spcPts val="1333"/>
              </a:spcBef>
              <a:spcAft>
                <a:spcPts val="1333"/>
              </a:spcAft>
              <a:buSzPts val="1600"/>
              <a:buChar char="○"/>
            </a:pPr>
            <a:r>
              <a:rPr lang="en" sz="2133" dirty="0"/>
              <a:t>A combination defines the user’s overall permissions</a:t>
            </a:r>
            <a:br>
              <a:rPr lang="en" sz="2133" dirty="0"/>
            </a:br>
            <a:endParaRPr sz="2133" dirty="0"/>
          </a:p>
        </p:txBody>
      </p:sp>
      <p:pic>
        <p:nvPicPr>
          <p:cNvPr id="475" name="Google Shape;475;p40" descr="Screen Shot 2016-01-20 at 10.51.3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2025" y="330971"/>
            <a:ext cx="2315708" cy="153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2C2AB-0EBD-4F9D-AA31-D3C78317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Manager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8EF39-BCEC-4F72-94A0-C4A8C268C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Users and Roles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/>
          <p:nvPr/>
        </p:nvSpPr>
        <p:spPr>
          <a:xfrm>
            <a:off x="4668733" y="3201667"/>
            <a:ext cx="6998800" cy="3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64058">
              <a:buSzPts val="1600"/>
              <a:buFont typeface="Arial"/>
              <a:buChar char="•"/>
            </a:pPr>
            <a:r>
              <a:rPr lang="en" sz="2133"/>
              <a:t>Operators make services available for consumption</a:t>
            </a:r>
            <a:endParaRPr sz="2133"/>
          </a:p>
          <a:p>
            <a:pPr marL="380990" indent="-364058">
              <a:spcBef>
                <a:spcPts val="1333"/>
              </a:spcBef>
              <a:buClr>
                <a:srgbClr val="262626"/>
              </a:buClr>
              <a:buSzPts val="1600"/>
              <a:buFont typeface="Arial"/>
              <a:buChar char="•"/>
            </a:pPr>
            <a:r>
              <a:rPr lang="en" sz="2133"/>
              <a:t>Predefined plans</a:t>
            </a:r>
            <a:endParaRPr sz="2133"/>
          </a:p>
          <a:p>
            <a:pPr marL="380990" indent="-364058">
              <a:spcBef>
                <a:spcPts val="1333"/>
              </a:spcBef>
              <a:buClr>
                <a:srgbClr val="262626"/>
              </a:buClr>
              <a:buSzPts val="1600"/>
              <a:buFont typeface="Arial"/>
              <a:buChar char="•"/>
            </a:pPr>
            <a:r>
              <a:rPr lang="en" sz="2133"/>
              <a:t>Consume as environment variable connection string</a:t>
            </a:r>
            <a:endParaRPr sz="2133"/>
          </a:p>
          <a:p>
            <a:pPr marL="380990" indent="-364058">
              <a:spcBef>
                <a:spcPts val="1333"/>
              </a:spcBef>
              <a:buClr>
                <a:srgbClr val="262626"/>
              </a:buClr>
              <a:buSzPts val="1600"/>
              <a:buFont typeface="Arial"/>
              <a:buChar char="•"/>
            </a:pPr>
            <a:r>
              <a:rPr lang="en" sz="2133"/>
              <a:t>Example services</a:t>
            </a:r>
            <a:endParaRPr sz="2133"/>
          </a:p>
          <a:p>
            <a:pPr marL="1219170" lvl="1" indent="-440256">
              <a:spcBef>
                <a:spcPts val="1333"/>
              </a:spcBef>
              <a:buSzPts val="1600"/>
              <a:buChar char="○"/>
            </a:pPr>
            <a:r>
              <a:rPr lang="en" sz="2133"/>
              <a:t>Caching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Message Queue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Autoscaler</a:t>
            </a:r>
            <a:endParaRPr sz="2133"/>
          </a:p>
          <a:p>
            <a:pPr marL="380990" indent="-364058">
              <a:spcBef>
                <a:spcPts val="1333"/>
              </a:spcBef>
              <a:buClr>
                <a:srgbClr val="262626"/>
              </a:buClr>
              <a:buSzPts val="1600"/>
              <a:buFont typeface="Arial"/>
              <a:buChar char="•"/>
            </a:pPr>
            <a:r>
              <a:rPr lang="en" sz="2133"/>
              <a:t>Create custom (user-defined) service</a:t>
            </a:r>
            <a:endParaRPr sz="2133"/>
          </a:p>
        </p:txBody>
      </p:sp>
      <p:pic>
        <p:nvPicPr>
          <p:cNvPr id="482" name="Google Shape;482;p41"/>
          <p:cNvPicPr preferRelativeResize="0"/>
          <p:nvPr/>
        </p:nvPicPr>
        <p:blipFill rotWithShape="1">
          <a:blip r:embed="rId3">
            <a:alphaModFix/>
          </a:blip>
          <a:srcRect b="34580"/>
          <a:stretch/>
        </p:blipFill>
        <p:spPr>
          <a:xfrm>
            <a:off x="6057201" y="184267"/>
            <a:ext cx="4221900" cy="294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95C85-6135-4F5F-B0D4-4032FE5A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Manager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358B7-6554-469E-AB8F-F3BDC83A80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Marketplace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891733" y="3384667"/>
            <a:ext cx="10395600" cy="2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300"/>
              <a:buFont typeface="Proxima Nova"/>
              <a:buNone/>
            </a:pPr>
            <a:r>
              <a:rPr lang="en-US" sz="33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33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3" name="Shape 513"/>
          <p:cNvCxnSpPr/>
          <p:nvPr/>
        </p:nvCxnSpPr>
        <p:spPr>
          <a:xfrm>
            <a:off x="5603409" y="3098448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4" name="Shape 514"/>
          <p:cNvGrpSpPr/>
          <p:nvPr/>
        </p:nvGrpSpPr>
        <p:grpSpPr>
          <a:xfrm>
            <a:off x="4908225" y="2021422"/>
            <a:ext cx="2488188" cy="582810"/>
            <a:chOff x="1841475" y="2392725"/>
            <a:chExt cx="3928925" cy="920275"/>
          </a:xfrm>
        </p:grpSpPr>
        <p:sp>
          <p:nvSpPr>
            <p:cNvPr id="515" name="Shape 51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Shape 523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dirty="0"/>
              <a:t>Cloud</a:t>
            </a:r>
            <a:r>
              <a:rPr lang="en-US" sz="3200" b="0" i="0" u="none" strike="noStrike" cap="none" dirty="0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 Controller API</a:t>
            </a:r>
            <a:endParaRPr dirty="0"/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Controller (CC) component of Cloud Foundry manages all APIs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 CLI and other clients like Apps Manager directly call this API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Before accessing the CC API, you must get an access token from the User Account and Authentication (UAA) server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http://apidocs.cloudfoundry.org</a:t>
            </a:r>
            <a:endParaRPr dirty="0"/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Shape 370"/>
          <p:cNvGrpSpPr/>
          <p:nvPr/>
        </p:nvGrpSpPr>
        <p:grpSpPr>
          <a:xfrm>
            <a:off x="5905682" y="2378550"/>
            <a:ext cx="1781558" cy="725946"/>
            <a:chOff x="956728" y="1548091"/>
            <a:chExt cx="1744199" cy="751348"/>
          </a:xfrm>
        </p:grpSpPr>
        <p:sp>
          <p:nvSpPr>
            <p:cNvPr id="371" name="Shape 371"/>
            <p:cNvSpPr/>
            <p:nvPr/>
          </p:nvSpPr>
          <p:spPr>
            <a:xfrm>
              <a:off x="956728" y="1548091"/>
              <a:ext cx="1744199" cy="7259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1028447" y="1625388"/>
              <a:ext cx="1613098" cy="336106"/>
              <a:chOff x="5481921" y="2721113"/>
              <a:chExt cx="1613098" cy="272100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5481921" y="2721113"/>
                <a:ext cx="1613098" cy="272100"/>
              </a:xfrm>
              <a:prstGeom prst="roundRect">
                <a:avLst>
                  <a:gd name="adj" fmla="val 17740"/>
                </a:avLst>
              </a:prstGeom>
              <a:solidFill>
                <a:srgbClr val="33928A"/>
              </a:solidFill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300"/>
                  <a:buFont typeface="Calibri"/>
                  <a:buNone/>
                </a:pPr>
                <a:r>
                  <a:rPr lang="en-US" sz="1200" b="0" i="0" u="none" strike="noStrike" cap="none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App Manager UI</a:t>
                </a: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 rot="-2700000">
                <a:off x="6784487" y="2807016"/>
                <a:ext cx="269831" cy="9842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01" y="0"/>
                    </a:moveTo>
                    <a:cubicBezTo>
                      <a:pt x="27010" y="0"/>
                      <a:pt x="34235" y="12740"/>
                      <a:pt x="37662" y="31892"/>
                    </a:cubicBezTo>
                    <a:lnTo>
                      <a:pt x="82337" y="31892"/>
                    </a:lnTo>
                    <a:cubicBezTo>
                      <a:pt x="85765" y="12740"/>
                      <a:pt x="92989" y="0"/>
                      <a:pt x="101298" y="0"/>
                    </a:cubicBezTo>
                    <a:cubicBezTo>
                      <a:pt x="109439" y="0"/>
                      <a:pt x="116540" y="12234"/>
                      <a:pt x="120000" y="30839"/>
                    </a:cubicBezTo>
                    <a:lnTo>
                      <a:pt x="101879" y="30839"/>
                    </a:lnTo>
                    <a:lnTo>
                      <a:pt x="96571" y="60000"/>
                    </a:lnTo>
                    <a:lnTo>
                      <a:pt x="101879" y="89160"/>
                    </a:lnTo>
                    <a:lnTo>
                      <a:pt x="120000" y="89160"/>
                    </a:lnTo>
                    <a:cubicBezTo>
                      <a:pt x="116540" y="107765"/>
                      <a:pt x="109439" y="120000"/>
                      <a:pt x="101298" y="120000"/>
                    </a:cubicBezTo>
                    <a:cubicBezTo>
                      <a:pt x="92989" y="120000"/>
                      <a:pt x="85765" y="107259"/>
                      <a:pt x="82337" y="88107"/>
                    </a:cubicBezTo>
                    <a:lnTo>
                      <a:pt x="37662" y="88107"/>
                    </a:lnTo>
                    <a:cubicBezTo>
                      <a:pt x="34235" y="107259"/>
                      <a:pt x="27010" y="120000"/>
                      <a:pt x="18701" y="120000"/>
                    </a:cubicBezTo>
                    <a:cubicBezTo>
                      <a:pt x="10560" y="120000"/>
                      <a:pt x="3459" y="107765"/>
                      <a:pt x="0" y="89160"/>
                    </a:cubicBezTo>
                    <a:lnTo>
                      <a:pt x="18120" y="89160"/>
                    </a:lnTo>
                    <a:lnTo>
                      <a:pt x="23428" y="60000"/>
                    </a:lnTo>
                    <a:lnTo>
                      <a:pt x="18120" y="30839"/>
                    </a:lnTo>
                    <a:lnTo>
                      <a:pt x="0" y="30839"/>
                    </a:lnTo>
                    <a:cubicBezTo>
                      <a:pt x="3459" y="12234"/>
                      <a:pt x="10560" y="0"/>
                      <a:pt x="18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5" name="Shape 375"/>
            <p:cNvSpPr txBox="1"/>
            <p:nvPr/>
          </p:nvSpPr>
          <p:spPr>
            <a:xfrm>
              <a:off x="1052205" y="1957405"/>
              <a:ext cx="1587600" cy="342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Application Manager</a:t>
              </a:r>
              <a:endParaRPr>
                <a:solidFill>
                  <a:srgbClr val="F2F2F2"/>
                </a:solidFill>
              </a:endParaRP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5799849" y="3631679"/>
            <a:ext cx="1959757" cy="729947"/>
            <a:chOff x="1053968" y="2498888"/>
            <a:chExt cx="1872748" cy="789942"/>
          </a:xfrm>
        </p:grpSpPr>
        <p:sp>
          <p:nvSpPr>
            <p:cNvPr id="377" name="Shape 377"/>
            <p:cNvSpPr/>
            <p:nvPr/>
          </p:nvSpPr>
          <p:spPr>
            <a:xfrm>
              <a:off x="1182517" y="2498888"/>
              <a:ext cx="1744199" cy="7259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Shape 378"/>
            <p:cNvGrpSpPr/>
            <p:nvPr/>
          </p:nvGrpSpPr>
          <p:grpSpPr>
            <a:xfrm>
              <a:off x="1244483" y="2603645"/>
              <a:ext cx="1613098" cy="336106"/>
              <a:chOff x="5696194" y="2712099"/>
              <a:chExt cx="1613098" cy="272100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5696194" y="2712099"/>
                <a:ext cx="1613098" cy="272100"/>
              </a:xfrm>
              <a:prstGeom prst="roundRect">
                <a:avLst>
                  <a:gd name="adj" fmla="val 17740"/>
                </a:avLst>
              </a:prstGeom>
              <a:solidFill>
                <a:srgbClr val="33928A"/>
              </a:solidFill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300"/>
                  <a:buFont typeface="Calibri"/>
                  <a:buNone/>
                </a:pPr>
                <a:r>
                  <a:rPr lang="en-US" sz="1200" b="0" i="0" u="none" strike="noStrike" cap="none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CLI – Cmd Line Intf</a:t>
                </a:r>
                <a:endParaRPr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Shape 380"/>
              <p:cNvSpPr/>
              <p:nvPr/>
            </p:nvSpPr>
            <p:spPr>
              <a:xfrm rot="-2700000">
                <a:off x="6978187" y="2798388"/>
                <a:ext cx="269831" cy="9842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01" y="0"/>
                    </a:moveTo>
                    <a:cubicBezTo>
                      <a:pt x="27010" y="0"/>
                      <a:pt x="34235" y="12740"/>
                      <a:pt x="37662" y="31892"/>
                    </a:cubicBezTo>
                    <a:lnTo>
                      <a:pt x="82337" y="31892"/>
                    </a:lnTo>
                    <a:cubicBezTo>
                      <a:pt x="85765" y="12740"/>
                      <a:pt x="92989" y="0"/>
                      <a:pt x="101298" y="0"/>
                    </a:cubicBezTo>
                    <a:cubicBezTo>
                      <a:pt x="109439" y="0"/>
                      <a:pt x="116540" y="12234"/>
                      <a:pt x="120000" y="30839"/>
                    </a:cubicBezTo>
                    <a:lnTo>
                      <a:pt x="101879" y="30839"/>
                    </a:lnTo>
                    <a:lnTo>
                      <a:pt x="96571" y="60000"/>
                    </a:lnTo>
                    <a:lnTo>
                      <a:pt x="101879" y="89160"/>
                    </a:lnTo>
                    <a:lnTo>
                      <a:pt x="120000" y="89160"/>
                    </a:lnTo>
                    <a:cubicBezTo>
                      <a:pt x="116540" y="107765"/>
                      <a:pt x="109439" y="120000"/>
                      <a:pt x="101298" y="120000"/>
                    </a:cubicBezTo>
                    <a:cubicBezTo>
                      <a:pt x="92989" y="120000"/>
                      <a:pt x="85765" y="107259"/>
                      <a:pt x="82337" y="88107"/>
                    </a:cubicBezTo>
                    <a:lnTo>
                      <a:pt x="37662" y="88107"/>
                    </a:lnTo>
                    <a:cubicBezTo>
                      <a:pt x="34235" y="107259"/>
                      <a:pt x="27010" y="120000"/>
                      <a:pt x="18701" y="120000"/>
                    </a:cubicBezTo>
                    <a:cubicBezTo>
                      <a:pt x="10560" y="120000"/>
                      <a:pt x="3459" y="107765"/>
                      <a:pt x="0" y="89160"/>
                    </a:cubicBezTo>
                    <a:lnTo>
                      <a:pt x="18120" y="89160"/>
                    </a:lnTo>
                    <a:lnTo>
                      <a:pt x="23428" y="60000"/>
                    </a:lnTo>
                    <a:lnTo>
                      <a:pt x="18120" y="30839"/>
                    </a:lnTo>
                    <a:lnTo>
                      <a:pt x="0" y="30839"/>
                    </a:lnTo>
                    <a:cubicBezTo>
                      <a:pt x="3459" y="12234"/>
                      <a:pt x="10560" y="0"/>
                      <a:pt x="18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1" name="Shape 381"/>
            <p:cNvSpPr txBox="1"/>
            <p:nvPr/>
          </p:nvSpPr>
          <p:spPr>
            <a:xfrm>
              <a:off x="1053968" y="2946796"/>
              <a:ext cx="1587600" cy="342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Terminal Window</a:t>
              </a:r>
              <a:endParaRPr dirty="0">
                <a:solidFill>
                  <a:srgbClr val="F2F2F2"/>
                </a:solidFill>
              </a:endParaRPr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8002576" y="1973828"/>
            <a:ext cx="3918217" cy="3549842"/>
            <a:chOff x="3698862" y="1569732"/>
            <a:chExt cx="3812752" cy="3897194"/>
          </a:xfrm>
        </p:grpSpPr>
        <p:sp>
          <p:nvSpPr>
            <p:cNvPr id="383" name="Shape 383"/>
            <p:cNvSpPr/>
            <p:nvPr/>
          </p:nvSpPr>
          <p:spPr>
            <a:xfrm>
              <a:off x="3698862" y="1569732"/>
              <a:ext cx="3812752" cy="389719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3716448" y="1606168"/>
              <a:ext cx="3661921" cy="27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"/>
                <a:buFont typeface="Arial"/>
                <a:buNone/>
              </a:pPr>
              <a:r>
                <a:rPr lang="en-US" sz="1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Platform</a:t>
              </a:r>
              <a:r>
                <a:rPr lang="en-US" sz="1800" b="0" i="0" u="none" strike="noStrike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Runtime - </a:t>
              </a:r>
              <a:r>
                <a:rPr lang="en-US" sz="1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Cloud Foundry</a:t>
              </a:r>
              <a:endPara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5675988" y="5068796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App Log Aggregator</a:t>
              </a: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659054" y="2911763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Login Server</a:t>
              </a: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016521" y="2302163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Dynamic Router</a:t>
              </a: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972845" y="2339779"/>
              <a:ext cx="196499" cy="19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669" y="69893"/>
                  </a:moveTo>
                  <a:lnTo>
                    <a:pt x="52669" y="92828"/>
                  </a:lnTo>
                  <a:lnTo>
                    <a:pt x="41041" y="92828"/>
                  </a:lnTo>
                  <a:lnTo>
                    <a:pt x="60000" y="117431"/>
                  </a:lnTo>
                  <a:lnTo>
                    <a:pt x="78958" y="92828"/>
                  </a:lnTo>
                  <a:lnTo>
                    <a:pt x="67330" y="92828"/>
                  </a:lnTo>
                  <a:lnTo>
                    <a:pt x="67330" y="69893"/>
                  </a:lnTo>
                  <a:close/>
                  <a:moveTo>
                    <a:pt x="90877" y="41041"/>
                  </a:moveTo>
                  <a:lnTo>
                    <a:pt x="66274" y="60000"/>
                  </a:lnTo>
                  <a:lnTo>
                    <a:pt x="90877" y="78958"/>
                  </a:lnTo>
                  <a:lnTo>
                    <a:pt x="90877" y="67330"/>
                  </a:lnTo>
                  <a:lnTo>
                    <a:pt x="113812" y="67330"/>
                  </a:lnTo>
                  <a:lnTo>
                    <a:pt x="113812" y="52669"/>
                  </a:lnTo>
                  <a:lnTo>
                    <a:pt x="90877" y="52669"/>
                  </a:lnTo>
                  <a:close/>
                  <a:moveTo>
                    <a:pt x="29122" y="41041"/>
                  </a:moveTo>
                  <a:lnTo>
                    <a:pt x="29122" y="52669"/>
                  </a:lnTo>
                  <a:lnTo>
                    <a:pt x="6187" y="52669"/>
                  </a:lnTo>
                  <a:lnTo>
                    <a:pt x="6187" y="67330"/>
                  </a:lnTo>
                  <a:lnTo>
                    <a:pt x="29122" y="67330"/>
                  </a:lnTo>
                  <a:lnTo>
                    <a:pt x="29122" y="78958"/>
                  </a:lnTo>
                  <a:lnTo>
                    <a:pt x="53724" y="60000"/>
                  </a:lnTo>
                  <a:close/>
                  <a:moveTo>
                    <a:pt x="60000" y="2569"/>
                  </a:moveTo>
                  <a:lnTo>
                    <a:pt x="41041" y="27171"/>
                  </a:lnTo>
                  <a:lnTo>
                    <a:pt x="52669" y="27171"/>
                  </a:lnTo>
                  <a:lnTo>
                    <a:pt x="52669" y="50106"/>
                  </a:lnTo>
                  <a:lnTo>
                    <a:pt x="67330" y="50106"/>
                  </a:lnTo>
                  <a:lnTo>
                    <a:pt x="67330" y="27171"/>
                  </a:lnTo>
                  <a:lnTo>
                    <a:pt x="78958" y="27171"/>
                  </a:lnTo>
                  <a:close/>
                  <a:moveTo>
                    <a:pt x="60000" y="0"/>
                  </a:moveTo>
                  <a:cubicBezTo>
                    <a:pt x="93137" y="0"/>
                    <a:pt x="120000" y="26862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2" y="120000"/>
                    <a:pt x="0" y="93137"/>
                    <a:pt x="0" y="60000"/>
                  </a:cubicBezTo>
                  <a:cubicBezTo>
                    <a:pt x="0" y="26862"/>
                    <a:pt x="26862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4016521" y="2606963"/>
              <a:ext cx="161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Cloud Controller</a:t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016521" y="2911763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UAA</a:t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020999" y="3214904"/>
              <a:ext cx="3264000" cy="1508700"/>
            </a:xfrm>
            <a:prstGeom prst="roundRect">
              <a:avLst>
                <a:gd name="adj" fmla="val 2039"/>
              </a:avLst>
            </a:prstGeom>
            <a:solidFill>
              <a:srgbClr val="00685D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Diego</a:t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018621" y="4760926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Messaging (NATS)</a:t>
              </a: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77609" y="2621304"/>
              <a:ext cx="169800" cy="22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2324"/>
                  </a:moveTo>
                  <a:lnTo>
                    <a:pt x="38590" y="104580"/>
                  </a:lnTo>
                  <a:cubicBezTo>
                    <a:pt x="44390" y="108214"/>
                    <a:pt x="51904" y="110084"/>
                    <a:pt x="60000" y="110084"/>
                  </a:cubicBezTo>
                  <a:cubicBezTo>
                    <a:pt x="68096" y="110084"/>
                    <a:pt x="75609" y="108214"/>
                    <a:pt x="81409" y="104580"/>
                  </a:cubicBezTo>
                  <a:close/>
                  <a:moveTo>
                    <a:pt x="23779" y="71589"/>
                  </a:moveTo>
                  <a:cubicBezTo>
                    <a:pt x="22207" y="74563"/>
                    <a:pt x="21433" y="77806"/>
                    <a:pt x="21433" y="81184"/>
                  </a:cubicBezTo>
                  <a:cubicBezTo>
                    <a:pt x="21433" y="90786"/>
                    <a:pt x="27683" y="99295"/>
                    <a:pt x="37705" y="104133"/>
                  </a:cubicBezTo>
                  <a:lnTo>
                    <a:pt x="45903" y="84254"/>
                  </a:lnTo>
                  <a:close/>
                  <a:moveTo>
                    <a:pt x="96220" y="71589"/>
                  </a:moveTo>
                  <a:lnTo>
                    <a:pt x="74096" y="84254"/>
                  </a:lnTo>
                  <a:lnTo>
                    <a:pt x="82294" y="104133"/>
                  </a:lnTo>
                  <a:cubicBezTo>
                    <a:pt x="92316" y="99295"/>
                    <a:pt x="98566" y="90786"/>
                    <a:pt x="98566" y="81184"/>
                  </a:cubicBezTo>
                  <a:cubicBezTo>
                    <a:pt x="98566" y="77806"/>
                    <a:pt x="97792" y="74563"/>
                    <a:pt x="96220" y="71589"/>
                  </a:cubicBezTo>
                  <a:close/>
                  <a:moveTo>
                    <a:pt x="60942" y="52356"/>
                  </a:moveTo>
                  <a:lnTo>
                    <a:pt x="68711" y="71197"/>
                  </a:lnTo>
                  <a:lnTo>
                    <a:pt x="96058" y="71197"/>
                  </a:lnTo>
                  <a:cubicBezTo>
                    <a:pt x="90849" y="60351"/>
                    <a:pt x="77132" y="52585"/>
                    <a:pt x="60942" y="52356"/>
                  </a:cubicBezTo>
                  <a:close/>
                  <a:moveTo>
                    <a:pt x="59057" y="52356"/>
                  </a:moveTo>
                  <a:cubicBezTo>
                    <a:pt x="42867" y="52585"/>
                    <a:pt x="29150" y="60351"/>
                    <a:pt x="23941" y="71197"/>
                  </a:cubicBezTo>
                  <a:lnTo>
                    <a:pt x="51287" y="71197"/>
                  </a:lnTo>
                  <a:close/>
                  <a:moveTo>
                    <a:pt x="70359" y="14649"/>
                  </a:moveTo>
                  <a:lnTo>
                    <a:pt x="111798" y="14649"/>
                  </a:lnTo>
                  <a:lnTo>
                    <a:pt x="111798" y="29159"/>
                  </a:lnTo>
                  <a:lnTo>
                    <a:pt x="88172" y="48677"/>
                  </a:lnTo>
                  <a:cubicBezTo>
                    <a:pt x="102412" y="55551"/>
                    <a:pt x="111798" y="67546"/>
                    <a:pt x="111798" y="81184"/>
                  </a:cubicBezTo>
                  <a:cubicBezTo>
                    <a:pt x="111798" y="102621"/>
                    <a:pt x="88607" y="119999"/>
                    <a:pt x="60000" y="119999"/>
                  </a:cubicBezTo>
                  <a:cubicBezTo>
                    <a:pt x="31392" y="119999"/>
                    <a:pt x="8201" y="102621"/>
                    <a:pt x="8201" y="81184"/>
                  </a:cubicBezTo>
                  <a:cubicBezTo>
                    <a:pt x="8201" y="67563"/>
                    <a:pt x="17565" y="55580"/>
                    <a:pt x="31772" y="48700"/>
                  </a:cubicBezTo>
                  <a:lnTo>
                    <a:pt x="8201" y="29226"/>
                  </a:lnTo>
                  <a:lnTo>
                    <a:pt x="8201" y="14717"/>
                  </a:lnTo>
                  <a:lnTo>
                    <a:pt x="49640" y="14717"/>
                  </a:lnTo>
                  <a:lnTo>
                    <a:pt x="49640" y="29226"/>
                  </a:lnTo>
                  <a:lnTo>
                    <a:pt x="49640" y="43151"/>
                  </a:lnTo>
                  <a:cubicBezTo>
                    <a:pt x="52986" y="42636"/>
                    <a:pt x="56451" y="42369"/>
                    <a:pt x="60000" y="42369"/>
                  </a:cubicBezTo>
                  <a:lnTo>
                    <a:pt x="70359" y="43151"/>
                  </a:lnTo>
                  <a:lnTo>
                    <a:pt x="70359" y="29159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9380"/>
                  </a:lnTo>
                  <a:lnTo>
                    <a:pt x="0" y="93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6986702" y="2651983"/>
              <a:ext cx="207299" cy="182699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5316734" y="2973296"/>
              <a:ext cx="272999" cy="13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275" y="40290"/>
                  </a:moveTo>
                  <a:cubicBezTo>
                    <a:pt x="96763" y="40290"/>
                    <a:pt x="92294" y="49114"/>
                    <a:pt x="92294" y="60000"/>
                  </a:cubicBezTo>
                  <a:cubicBezTo>
                    <a:pt x="92294" y="70885"/>
                    <a:pt x="96763" y="79709"/>
                    <a:pt x="102275" y="79709"/>
                  </a:cubicBezTo>
                  <a:cubicBezTo>
                    <a:pt x="107787" y="79709"/>
                    <a:pt x="112256" y="70885"/>
                    <a:pt x="112256" y="60000"/>
                  </a:cubicBezTo>
                  <a:cubicBezTo>
                    <a:pt x="112256" y="49114"/>
                    <a:pt x="107787" y="40290"/>
                    <a:pt x="102275" y="40290"/>
                  </a:cubicBezTo>
                  <a:close/>
                  <a:moveTo>
                    <a:pt x="89615" y="0"/>
                  </a:moveTo>
                  <a:cubicBezTo>
                    <a:pt x="106396" y="0"/>
                    <a:pt x="120000" y="26862"/>
                    <a:pt x="120000" y="60000"/>
                  </a:cubicBezTo>
                  <a:cubicBezTo>
                    <a:pt x="120000" y="93137"/>
                    <a:pt x="106396" y="120000"/>
                    <a:pt x="89615" y="120000"/>
                  </a:cubicBezTo>
                  <a:cubicBezTo>
                    <a:pt x="76702" y="120000"/>
                    <a:pt x="65671" y="104092"/>
                    <a:pt x="61344" y="81604"/>
                  </a:cubicBezTo>
                  <a:lnTo>
                    <a:pt x="10941" y="81604"/>
                  </a:lnTo>
                  <a:lnTo>
                    <a:pt x="10940" y="81605"/>
                  </a:lnTo>
                  <a:lnTo>
                    <a:pt x="0" y="60000"/>
                  </a:lnTo>
                  <a:lnTo>
                    <a:pt x="10911" y="38453"/>
                  </a:lnTo>
                  <a:lnTo>
                    <a:pt x="21477" y="59317"/>
                  </a:lnTo>
                  <a:lnTo>
                    <a:pt x="32072" y="38394"/>
                  </a:lnTo>
                  <a:lnTo>
                    <a:pt x="32210" y="38394"/>
                  </a:lnTo>
                  <a:lnTo>
                    <a:pt x="42805" y="59317"/>
                  </a:lnTo>
                  <a:lnTo>
                    <a:pt x="53401" y="38394"/>
                  </a:lnTo>
                  <a:lnTo>
                    <a:pt x="61344" y="38394"/>
                  </a:lnTo>
                  <a:cubicBezTo>
                    <a:pt x="65671" y="15907"/>
                    <a:pt x="76702" y="0"/>
                    <a:pt x="89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 rot="-4305579">
              <a:off x="7042894" y="5167944"/>
              <a:ext cx="195523" cy="903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994" y="62044"/>
                  </a:moveTo>
                  <a:cubicBezTo>
                    <a:pt x="89110" y="80741"/>
                    <a:pt x="82276" y="84242"/>
                    <a:pt x="73852" y="84744"/>
                  </a:cubicBezTo>
                  <a:cubicBezTo>
                    <a:pt x="73750" y="84803"/>
                    <a:pt x="73646" y="84805"/>
                    <a:pt x="73542" y="84805"/>
                  </a:cubicBezTo>
                  <a:lnTo>
                    <a:pt x="73098" y="84805"/>
                  </a:lnTo>
                  <a:cubicBezTo>
                    <a:pt x="71368" y="84931"/>
                    <a:pt x="69579" y="84907"/>
                    <a:pt x="67775" y="84878"/>
                  </a:cubicBezTo>
                  <a:lnTo>
                    <a:pt x="67517" y="84805"/>
                  </a:lnTo>
                  <a:lnTo>
                    <a:pt x="21098" y="84805"/>
                  </a:lnTo>
                  <a:cubicBezTo>
                    <a:pt x="13218" y="86457"/>
                    <a:pt x="18556" y="99195"/>
                    <a:pt x="28014" y="112413"/>
                  </a:cubicBezTo>
                  <a:cubicBezTo>
                    <a:pt x="38251" y="126719"/>
                    <a:pt x="23773" y="117694"/>
                    <a:pt x="17181" y="110524"/>
                  </a:cubicBezTo>
                  <a:cubicBezTo>
                    <a:pt x="10589" y="103354"/>
                    <a:pt x="1877" y="90864"/>
                    <a:pt x="173" y="62880"/>
                  </a:cubicBezTo>
                  <a:cubicBezTo>
                    <a:pt x="-1142" y="41255"/>
                    <a:pt x="5176" y="36366"/>
                    <a:pt x="13502" y="35387"/>
                  </a:cubicBezTo>
                  <a:cubicBezTo>
                    <a:pt x="13987" y="35152"/>
                    <a:pt x="14488" y="35094"/>
                    <a:pt x="14996" y="35094"/>
                  </a:cubicBezTo>
                  <a:lnTo>
                    <a:pt x="68249" y="35094"/>
                  </a:lnTo>
                  <a:cubicBezTo>
                    <a:pt x="75613" y="33151"/>
                    <a:pt x="70294" y="20602"/>
                    <a:pt x="60981" y="7586"/>
                  </a:cubicBezTo>
                  <a:cubicBezTo>
                    <a:pt x="50744" y="-6719"/>
                    <a:pt x="65222" y="2305"/>
                    <a:pt x="71814" y="9475"/>
                  </a:cubicBezTo>
                  <a:cubicBezTo>
                    <a:pt x="78406" y="16645"/>
                    <a:pt x="87118" y="29135"/>
                    <a:pt x="88822" y="57119"/>
                  </a:cubicBezTo>
                  <a:cubicBezTo>
                    <a:pt x="88928" y="58868"/>
                    <a:pt x="88985" y="60507"/>
                    <a:pt x="88994" y="62044"/>
                  </a:cubicBezTo>
                  <a:close/>
                  <a:moveTo>
                    <a:pt x="120000" y="60095"/>
                  </a:moveTo>
                  <a:cubicBezTo>
                    <a:pt x="120000" y="73742"/>
                    <a:pt x="114315" y="84805"/>
                    <a:pt x="107303" y="84805"/>
                  </a:cubicBezTo>
                  <a:cubicBezTo>
                    <a:pt x="100291" y="84805"/>
                    <a:pt x="94606" y="73742"/>
                    <a:pt x="94606" y="60095"/>
                  </a:cubicBezTo>
                  <a:cubicBezTo>
                    <a:pt x="94606" y="46448"/>
                    <a:pt x="100291" y="35385"/>
                    <a:pt x="107303" y="35385"/>
                  </a:cubicBezTo>
                  <a:cubicBezTo>
                    <a:pt x="114315" y="35385"/>
                    <a:pt x="120000" y="46448"/>
                    <a:pt x="120000" y="60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 rot="-10344867">
              <a:off x="6946148" y="4795587"/>
              <a:ext cx="249986" cy="2206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908" y="81758"/>
                  </a:moveTo>
                  <a:cubicBezTo>
                    <a:pt x="37215" y="80959"/>
                    <a:pt x="40945" y="75434"/>
                    <a:pt x="40239" y="69420"/>
                  </a:cubicBezTo>
                  <a:cubicBezTo>
                    <a:pt x="39533" y="63405"/>
                    <a:pt x="34659" y="59178"/>
                    <a:pt x="29351" y="59978"/>
                  </a:cubicBezTo>
                  <a:cubicBezTo>
                    <a:pt x="24044" y="60778"/>
                    <a:pt x="20314" y="66302"/>
                    <a:pt x="21020" y="72317"/>
                  </a:cubicBezTo>
                  <a:cubicBezTo>
                    <a:pt x="21726" y="78331"/>
                    <a:pt x="26600" y="82558"/>
                    <a:pt x="31908" y="81758"/>
                  </a:cubicBezTo>
                  <a:close/>
                  <a:moveTo>
                    <a:pt x="60910" y="77387"/>
                  </a:moveTo>
                  <a:cubicBezTo>
                    <a:pt x="66217" y="76587"/>
                    <a:pt x="69947" y="71063"/>
                    <a:pt x="69241" y="65049"/>
                  </a:cubicBezTo>
                  <a:cubicBezTo>
                    <a:pt x="68535" y="59034"/>
                    <a:pt x="63661" y="54807"/>
                    <a:pt x="58353" y="55607"/>
                  </a:cubicBezTo>
                  <a:cubicBezTo>
                    <a:pt x="53046" y="56407"/>
                    <a:pt x="49316" y="61931"/>
                    <a:pt x="50022" y="67945"/>
                  </a:cubicBezTo>
                  <a:cubicBezTo>
                    <a:pt x="50728" y="73960"/>
                    <a:pt x="55602" y="78187"/>
                    <a:pt x="60910" y="77387"/>
                  </a:cubicBezTo>
                  <a:close/>
                  <a:moveTo>
                    <a:pt x="89912" y="73016"/>
                  </a:moveTo>
                  <a:cubicBezTo>
                    <a:pt x="95219" y="72216"/>
                    <a:pt x="98949" y="66692"/>
                    <a:pt x="98243" y="60677"/>
                  </a:cubicBezTo>
                  <a:cubicBezTo>
                    <a:pt x="97537" y="54663"/>
                    <a:pt x="92663" y="50435"/>
                    <a:pt x="87355" y="51235"/>
                  </a:cubicBezTo>
                  <a:cubicBezTo>
                    <a:pt x="82048" y="52035"/>
                    <a:pt x="78318" y="57560"/>
                    <a:pt x="79024" y="63574"/>
                  </a:cubicBezTo>
                  <a:cubicBezTo>
                    <a:pt x="79730" y="69588"/>
                    <a:pt x="84604" y="73816"/>
                    <a:pt x="89912" y="73016"/>
                  </a:cubicBezTo>
                  <a:close/>
                  <a:moveTo>
                    <a:pt x="66214" y="119233"/>
                  </a:moveTo>
                  <a:cubicBezTo>
                    <a:pt x="33257" y="124200"/>
                    <a:pt x="3759" y="104520"/>
                    <a:pt x="327" y="75276"/>
                  </a:cubicBezTo>
                  <a:cubicBezTo>
                    <a:pt x="-3104" y="46032"/>
                    <a:pt x="20829" y="18299"/>
                    <a:pt x="53785" y="13331"/>
                  </a:cubicBezTo>
                  <a:cubicBezTo>
                    <a:pt x="60361" y="12340"/>
                    <a:pt x="66799" y="12330"/>
                    <a:pt x="72892" y="13435"/>
                  </a:cubicBezTo>
                  <a:cubicBezTo>
                    <a:pt x="87098" y="13167"/>
                    <a:pt x="101300" y="8647"/>
                    <a:pt x="115504" y="0"/>
                  </a:cubicBezTo>
                  <a:cubicBezTo>
                    <a:pt x="111514" y="10106"/>
                    <a:pt x="108615" y="20212"/>
                    <a:pt x="106908" y="30341"/>
                  </a:cubicBezTo>
                  <a:cubicBezTo>
                    <a:pt x="113870" y="37567"/>
                    <a:pt x="118443" y="46814"/>
                    <a:pt x="119672" y="57288"/>
                  </a:cubicBezTo>
                  <a:cubicBezTo>
                    <a:pt x="123104" y="86532"/>
                    <a:pt x="99170" y="114265"/>
                    <a:pt x="66214" y="1192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4009333" y="5068796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Metrics Collection</a:t>
              </a: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7026666" y="2960544"/>
              <a:ext cx="149699" cy="18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4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011686" y="2004652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HA Proxy LB</a:t>
              </a:r>
              <a:endParaRPr dirty="0"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51543" y="5089389"/>
              <a:ext cx="237000" cy="2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Shape 40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33531" y="1997363"/>
              <a:ext cx="279299" cy="27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Shape 403"/>
            <p:cNvSpPr/>
            <p:nvPr/>
          </p:nvSpPr>
          <p:spPr>
            <a:xfrm>
              <a:off x="5663950" y="2613214"/>
              <a:ext cx="1613099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Blob Storage</a:t>
              </a: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4088987" y="3596722"/>
              <a:ext cx="1532364" cy="1099200"/>
            </a:xfrm>
            <a:prstGeom prst="roundRect">
              <a:avLst>
                <a:gd name="adj" fmla="val 4579"/>
              </a:avLst>
            </a:prstGeom>
            <a:solidFill>
              <a:srgbClr val="0070C0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808080">
                  <a:alpha val="34117"/>
                </a:srgbClr>
              </a:outerShdw>
            </a:effectLst>
          </p:spPr>
          <p:txBody>
            <a:bodyPr spcFirstLastPara="1" wrap="square" lIns="320025" tIns="118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 rot="5400000">
              <a:off x="4681706" y="3802920"/>
              <a:ext cx="320100" cy="13807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4" y="12890"/>
                  </a:moveTo>
                  <a:lnTo>
                    <a:pt x="112335" y="12890"/>
                  </a:lnTo>
                  <a:lnTo>
                    <a:pt x="112335" y="3984"/>
                  </a:lnTo>
                  <a:lnTo>
                    <a:pt x="7664" y="3984"/>
                  </a:lnTo>
                  <a:close/>
                  <a:moveTo>
                    <a:pt x="7664" y="25781"/>
                  </a:moveTo>
                  <a:lnTo>
                    <a:pt x="112335" y="25781"/>
                  </a:lnTo>
                  <a:lnTo>
                    <a:pt x="112335" y="16874"/>
                  </a:lnTo>
                  <a:lnTo>
                    <a:pt x="7664" y="16874"/>
                  </a:lnTo>
                  <a:close/>
                  <a:moveTo>
                    <a:pt x="7664" y="38671"/>
                  </a:moveTo>
                  <a:lnTo>
                    <a:pt x="112335" y="38671"/>
                  </a:lnTo>
                  <a:lnTo>
                    <a:pt x="112335" y="29765"/>
                  </a:lnTo>
                  <a:lnTo>
                    <a:pt x="7664" y="29765"/>
                  </a:lnTo>
                  <a:close/>
                  <a:moveTo>
                    <a:pt x="7664" y="51562"/>
                  </a:moveTo>
                  <a:lnTo>
                    <a:pt x="112335" y="51562"/>
                  </a:lnTo>
                  <a:lnTo>
                    <a:pt x="112335" y="42656"/>
                  </a:lnTo>
                  <a:lnTo>
                    <a:pt x="7664" y="42656"/>
                  </a:lnTo>
                  <a:close/>
                  <a:moveTo>
                    <a:pt x="7664" y="64452"/>
                  </a:moveTo>
                  <a:lnTo>
                    <a:pt x="112335" y="64452"/>
                  </a:lnTo>
                  <a:lnTo>
                    <a:pt x="112335" y="55546"/>
                  </a:lnTo>
                  <a:lnTo>
                    <a:pt x="7664" y="55546"/>
                  </a:lnTo>
                  <a:close/>
                  <a:moveTo>
                    <a:pt x="7664" y="77343"/>
                  </a:moveTo>
                  <a:lnTo>
                    <a:pt x="112335" y="77343"/>
                  </a:lnTo>
                  <a:lnTo>
                    <a:pt x="112335" y="68437"/>
                  </a:lnTo>
                  <a:lnTo>
                    <a:pt x="7664" y="68437"/>
                  </a:lnTo>
                  <a:close/>
                  <a:moveTo>
                    <a:pt x="7664" y="90234"/>
                  </a:moveTo>
                  <a:lnTo>
                    <a:pt x="112335" y="90234"/>
                  </a:lnTo>
                  <a:lnTo>
                    <a:pt x="112335" y="81328"/>
                  </a:lnTo>
                  <a:lnTo>
                    <a:pt x="7664" y="81328"/>
                  </a:lnTo>
                  <a:close/>
                  <a:moveTo>
                    <a:pt x="7664" y="103124"/>
                  </a:moveTo>
                  <a:lnTo>
                    <a:pt x="112335" y="103124"/>
                  </a:lnTo>
                  <a:lnTo>
                    <a:pt x="112335" y="94218"/>
                  </a:lnTo>
                  <a:lnTo>
                    <a:pt x="7664" y="94218"/>
                  </a:lnTo>
                  <a:close/>
                  <a:moveTo>
                    <a:pt x="7664" y="116015"/>
                  </a:moveTo>
                  <a:lnTo>
                    <a:pt x="112335" y="116015"/>
                  </a:lnTo>
                  <a:lnTo>
                    <a:pt x="112335" y="107109"/>
                  </a:lnTo>
                  <a:lnTo>
                    <a:pt x="7664" y="107109"/>
                  </a:lnTo>
                  <a:close/>
                  <a:moveTo>
                    <a:pt x="0" y="119999"/>
                  </a:moveTo>
                  <a:lnTo>
                    <a:pt x="0" y="0"/>
                  </a:lnTo>
                  <a:lnTo>
                    <a:pt x="1916" y="0"/>
                  </a:lnTo>
                  <a:lnTo>
                    <a:pt x="7664" y="0"/>
                  </a:lnTo>
                  <a:lnTo>
                    <a:pt x="112335" y="0"/>
                  </a:lnTo>
                  <a:lnTo>
                    <a:pt x="114251" y="0"/>
                  </a:lnTo>
                  <a:lnTo>
                    <a:pt x="120000" y="0"/>
                  </a:lnTo>
                  <a:lnTo>
                    <a:pt x="120000" y="119999"/>
                  </a:lnTo>
                  <a:lnTo>
                    <a:pt x="114251" y="119999"/>
                  </a:lnTo>
                  <a:lnTo>
                    <a:pt x="114251" y="120000"/>
                  </a:lnTo>
                  <a:lnTo>
                    <a:pt x="1916" y="120000"/>
                  </a:lnTo>
                  <a:lnTo>
                    <a:pt x="1916" y="119999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5269427" y="4374936"/>
              <a:ext cx="178097" cy="226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4648845" y="3950231"/>
              <a:ext cx="665380" cy="22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r>
                <a:rPr lang="en-US" sz="12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Rep</a:t>
              </a:r>
              <a:endParaRPr dirty="0">
                <a:solidFill>
                  <a:srgbClr val="F2F2F2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4166393" y="3723990"/>
              <a:ext cx="191999" cy="18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5630"/>
                  </a:moveTo>
                  <a:cubicBezTo>
                    <a:pt x="46279" y="35630"/>
                    <a:pt x="35156" y="46908"/>
                    <a:pt x="35156" y="60821"/>
                  </a:cubicBezTo>
                  <a:cubicBezTo>
                    <a:pt x="35156" y="74734"/>
                    <a:pt x="46279" y="86012"/>
                    <a:pt x="60000" y="86012"/>
                  </a:cubicBezTo>
                  <a:cubicBezTo>
                    <a:pt x="73720" y="86012"/>
                    <a:pt x="84843" y="74734"/>
                    <a:pt x="84843" y="60821"/>
                  </a:cubicBezTo>
                  <a:cubicBezTo>
                    <a:pt x="84843" y="46908"/>
                    <a:pt x="73720" y="35630"/>
                    <a:pt x="60000" y="35630"/>
                  </a:cubicBezTo>
                  <a:close/>
                  <a:moveTo>
                    <a:pt x="54509" y="0"/>
                  </a:moveTo>
                  <a:lnTo>
                    <a:pt x="59259" y="0"/>
                  </a:lnTo>
                  <a:lnTo>
                    <a:pt x="59987" y="0"/>
                  </a:lnTo>
                  <a:lnTo>
                    <a:pt x="64738" y="0"/>
                  </a:lnTo>
                  <a:cubicBezTo>
                    <a:pt x="66440" y="0"/>
                    <a:pt x="67820" y="1399"/>
                    <a:pt x="67820" y="3125"/>
                  </a:cubicBezTo>
                  <a:cubicBezTo>
                    <a:pt x="67820" y="6825"/>
                    <a:pt x="68365" y="10011"/>
                    <a:pt x="69012" y="13612"/>
                  </a:cubicBezTo>
                  <a:cubicBezTo>
                    <a:pt x="73686" y="14542"/>
                    <a:pt x="78115" y="16166"/>
                    <a:pt x="82122" y="18502"/>
                  </a:cubicBezTo>
                  <a:cubicBezTo>
                    <a:pt x="84996" y="16084"/>
                    <a:pt x="87504" y="13963"/>
                    <a:pt x="89914" y="11050"/>
                  </a:cubicBezTo>
                  <a:cubicBezTo>
                    <a:pt x="91009" y="9728"/>
                    <a:pt x="92953" y="9555"/>
                    <a:pt x="94257" y="10665"/>
                  </a:cubicBezTo>
                  <a:lnTo>
                    <a:pt x="97895" y="13761"/>
                  </a:lnTo>
                  <a:lnTo>
                    <a:pt x="98453" y="14236"/>
                  </a:lnTo>
                  <a:lnTo>
                    <a:pt x="102092" y="17332"/>
                  </a:lnTo>
                  <a:cubicBezTo>
                    <a:pt x="103396" y="18441"/>
                    <a:pt x="103566" y="20412"/>
                    <a:pt x="102472" y="21735"/>
                  </a:cubicBezTo>
                  <a:cubicBezTo>
                    <a:pt x="100120" y="24577"/>
                    <a:pt x="98517" y="27380"/>
                    <a:pt x="96723" y="30571"/>
                  </a:cubicBezTo>
                  <a:cubicBezTo>
                    <a:pt x="99680" y="34226"/>
                    <a:pt x="102110" y="38333"/>
                    <a:pt x="103790" y="42821"/>
                  </a:cubicBezTo>
                  <a:cubicBezTo>
                    <a:pt x="107575" y="42842"/>
                    <a:pt x="110872" y="42859"/>
                    <a:pt x="114606" y="42192"/>
                  </a:cubicBezTo>
                  <a:cubicBezTo>
                    <a:pt x="116282" y="41892"/>
                    <a:pt x="117880" y="43027"/>
                    <a:pt x="118176" y="44727"/>
                  </a:cubicBezTo>
                  <a:lnTo>
                    <a:pt x="119001" y="49470"/>
                  </a:lnTo>
                  <a:lnTo>
                    <a:pt x="119127" y="50198"/>
                  </a:lnTo>
                  <a:lnTo>
                    <a:pt x="119952" y="54941"/>
                  </a:lnTo>
                  <a:cubicBezTo>
                    <a:pt x="120248" y="56641"/>
                    <a:pt x="119128" y="58262"/>
                    <a:pt x="117452" y="58562"/>
                  </a:cubicBezTo>
                  <a:cubicBezTo>
                    <a:pt x="113831" y="59209"/>
                    <a:pt x="110814" y="60319"/>
                    <a:pt x="107397" y="61602"/>
                  </a:cubicBezTo>
                  <a:cubicBezTo>
                    <a:pt x="107350" y="66635"/>
                    <a:pt x="106543" y="71483"/>
                    <a:pt x="105001" y="76006"/>
                  </a:cubicBezTo>
                  <a:cubicBezTo>
                    <a:pt x="107825" y="78436"/>
                    <a:pt x="110309" y="80556"/>
                    <a:pt x="113535" y="82445"/>
                  </a:cubicBezTo>
                  <a:cubicBezTo>
                    <a:pt x="115009" y="83308"/>
                    <a:pt x="115514" y="85219"/>
                    <a:pt x="114663" y="86714"/>
                  </a:cubicBezTo>
                  <a:lnTo>
                    <a:pt x="112288" y="90885"/>
                  </a:lnTo>
                  <a:lnTo>
                    <a:pt x="111923" y="91525"/>
                  </a:lnTo>
                  <a:lnTo>
                    <a:pt x="109548" y="95696"/>
                  </a:lnTo>
                  <a:cubicBezTo>
                    <a:pt x="108697" y="97191"/>
                    <a:pt x="106812" y="97703"/>
                    <a:pt x="105338" y="96840"/>
                  </a:cubicBezTo>
                  <a:cubicBezTo>
                    <a:pt x="102159" y="94979"/>
                    <a:pt x="99148" y="93863"/>
                    <a:pt x="95724" y="92621"/>
                  </a:cubicBezTo>
                  <a:cubicBezTo>
                    <a:pt x="92690" y="96298"/>
                    <a:pt x="89066" y="99441"/>
                    <a:pt x="85035" y="101989"/>
                  </a:cubicBezTo>
                  <a:cubicBezTo>
                    <a:pt x="85642" y="105597"/>
                    <a:pt x="86204" y="108780"/>
                    <a:pt x="87452" y="112257"/>
                  </a:cubicBezTo>
                  <a:cubicBezTo>
                    <a:pt x="88034" y="113879"/>
                    <a:pt x="87209" y="115672"/>
                    <a:pt x="85610" y="116263"/>
                  </a:cubicBezTo>
                  <a:lnTo>
                    <a:pt x="81146" y="117910"/>
                  </a:lnTo>
                  <a:lnTo>
                    <a:pt x="80462" y="118163"/>
                  </a:lnTo>
                  <a:lnTo>
                    <a:pt x="75998" y="119810"/>
                  </a:lnTo>
                  <a:cubicBezTo>
                    <a:pt x="74398" y="120401"/>
                    <a:pt x="72630" y="119564"/>
                    <a:pt x="72047" y="117942"/>
                  </a:cubicBezTo>
                  <a:cubicBezTo>
                    <a:pt x="70827" y="114541"/>
                    <a:pt x="69281" y="111783"/>
                    <a:pt x="67508" y="108707"/>
                  </a:cubicBezTo>
                  <a:cubicBezTo>
                    <a:pt x="64986" y="109185"/>
                    <a:pt x="62388" y="109404"/>
                    <a:pt x="59740" y="109404"/>
                  </a:cubicBezTo>
                  <a:cubicBezTo>
                    <a:pt x="57395" y="109404"/>
                    <a:pt x="55089" y="109233"/>
                    <a:pt x="52843" y="108842"/>
                  </a:cubicBezTo>
                  <a:cubicBezTo>
                    <a:pt x="51110" y="111851"/>
                    <a:pt x="49598" y="114571"/>
                    <a:pt x="48399" y="117911"/>
                  </a:cubicBezTo>
                  <a:cubicBezTo>
                    <a:pt x="47817" y="119533"/>
                    <a:pt x="46048" y="120369"/>
                    <a:pt x="44449" y="119779"/>
                  </a:cubicBezTo>
                  <a:lnTo>
                    <a:pt x="39985" y="118131"/>
                  </a:lnTo>
                  <a:lnTo>
                    <a:pt x="39301" y="117879"/>
                  </a:lnTo>
                  <a:lnTo>
                    <a:pt x="34837" y="116231"/>
                  </a:lnTo>
                  <a:cubicBezTo>
                    <a:pt x="33238" y="115641"/>
                    <a:pt x="32413" y="113848"/>
                    <a:pt x="32995" y="112226"/>
                  </a:cubicBezTo>
                  <a:cubicBezTo>
                    <a:pt x="34177" y="108932"/>
                    <a:pt x="34744" y="105903"/>
                    <a:pt x="35315" y="102525"/>
                  </a:cubicBezTo>
                  <a:cubicBezTo>
                    <a:pt x="31121" y="100000"/>
                    <a:pt x="27346" y="96839"/>
                    <a:pt x="24186" y="93111"/>
                  </a:cubicBezTo>
                  <a:cubicBezTo>
                    <a:pt x="20709" y="94372"/>
                    <a:pt x="17664" y="95492"/>
                    <a:pt x="14446" y="97376"/>
                  </a:cubicBezTo>
                  <a:cubicBezTo>
                    <a:pt x="12971" y="98239"/>
                    <a:pt x="11086" y="97727"/>
                    <a:pt x="10235" y="96232"/>
                  </a:cubicBezTo>
                  <a:lnTo>
                    <a:pt x="7860" y="92060"/>
                  </a:lnTo>
                  <a:lnTo>
                    <a:pt x="7496" y="91421"/>
                  </a:lnTo>
                  <a:lnTo>
                    <a:pt x="5121" y="87250"/>
                  </a:lnTo>
                  <a:cubicBezTo>
                    <a:pt x="4270" y="85755"/>
                    <a:pt x="4775" y="83843"/>
                    <a:pt x="6249" y="82980"/>
                  </a:cubicBezTo>
                  <a:cubicBezTo>
                    <a:pt x="9438" y="81114"/>
                    <a:pt x="11901" y="79021"/>
                    <a:pt x="14684" y="76626"/>
                  </a:cubicBezTo>
                  <a:cubicBezTo>
                    <a:pt x="13059" y="72092"/>
                    <a:pt x="12172" y="67221"/>
                    <a:pt x="12139" y="62154"/>
                  </a:cubicBezTo>
                  <a:cubicBezTo>
                    <a:pt x="8910" y="60944"/>
                    <a:pt x="6003" y="59904"/>
                    <a:pt x="2547" y="59286"/>
                  </a:cubicBezTo>
                  <a:cubicBezTo>
                    <a:pt x="871" y="58987"/>
                    <a:pt x="-248" y="57366"/>
                    <a:pt x="47" y="55666"/>
                  </a:cubicBezTo>
                  <a:lnTo>
                    <a:pt x="872" y="50922"/>
                  </a:lnTo>
                  <a:lnTo>
                    <a:pt x="998" y="50195"/>
                  </a:lnTo>
                  <a:lnTo>
                    <a:pt x="1823" y="45451"/>
                  </a:lnTo>
                  <a:cubicBezTo>
                    <a:pt x="2119" y="43752"/>
                    <a:pt x="3717" y="42617"/>
                    <a:pt x="5393" y="42916"/>
                  </a:cubicBezTo>
                  <a:cubicBezTo>
                    <a:pt x="8830" y="43531"/>
                    <a:pt x="11896" y="43565"/>
                    <a:pt x="15314" y="43548"/>
                  </a:cubicBezTo>
                  <a:cubicBezTo>
                    <a:pt x="17069" y="38935"/>
                    <a:pt x="19504" y="34665"/>
                    <a:pt x="22511" y="30877"/>
                  </a:cubicBezTo>
                  <a:cubicBezTo>
                    <a:pt x="20727" y="27704"/>
                    <a:pt x="19127" y="24912"/>
                    <a:pt x="16786" y="22083"/>
                  </a:cubicBezTo>
                  <a:cubicBezTo>
                    <a:pt x="15692" y="20761"/>
                    <a:pt x="15862" y="18789"/>
                    <a:pt x="17166" y="17680"/>
                  </a:cubicBezTo>
                  <a:lnTo>
                    <a:pt x="20804" y="14584"/>
                  </a:lnTo>
                  <a:lnTo>
                    <a:pt x="21362" y="14109"/>
                  </a:lnTo>
                  <a:lnTo>
                    <a:pt x="25001" y="11013"/>
                  </a:lnTo>
                  <a:cubicBezTo>
                    <a:pt x="25653" y="10458"/>
                    <a:pt x="26465" y="10224"/>
                    <a:pt x="27251" y="10294"/>
                  </a:cubicBezTo>
                  <a:cubicBezTo>
                    <a:pt x="28037" y="10363"/>
                    <a:pt x="28796" y="10737"/>
                    <a:pt x="29343" y="11398"/>
                  </a:cubicBezTo>
                  <a:cubicBezTo>
                    <a:pt x="31698" y="14243"/>
                    <a:pt x="34145" y="16333"/>
                    <a:pt x="36936" y="18681"/>
                  </a:cubicBezTo>
                  <a:cubicBezTo>
                    <a:pt x="41010" y="16346"/>
                    <a:pt x="45470" y="14641"/>
                    <a:pt x="50210" y="13751"/>
                  </a:cubicBezTo>
                  <a:cubicBezTo>
                    <a:pt x="50867" y="10092"/>
                    <a:pt x="51427" y="6872"/>
                    <a:pt x="51427" y="3125"/>
                  </a:cubicBezTo>
                  <a:cubicBezTo>
                    <a:pt x="51427" y="1399"/>
                    <a:pt x="52807" y="0"/>
                    <a:pt x="54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5694296" y="3592868"/>
              <a:ext cx="1532364" cy="1099200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808080">
                  <a:alpha val="34117"/>
                </a:srgbClr>
              </a:outerShdw>
            </a:effectLst>
          </p:spPr>
          <p:txBody>
            <a:bodyPr spcFirstLastPara="1" wrap="square" lIns="320025" tIns="118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 rot="5400000">
              <a:off x="6287015" y="3799066"/>
              <a:ext cx="320100" cy="13807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4" y="12890"/>
                  </a:moveTo>
                  <a:lnTo>
                    <a:pt x="112335" y="12890"/>
                  </a:lnTo>
                  <a:lnTo>
                    <a:pt x="112335" y="3984"/>
                  </a:lnTo>
                  <a:lnTo>
                    <a:pt x="7664" y="3984"/>
                  </a:lnTo>
                  <a:close/>
                  <a:moveTo>
                    <a:pt x="7664" y="25781"/>
                  </a:moveTo>
                  <a:lnTo>
                    <a:pt x="112335" y="25781"/>
                  </a:lnTo>
                  <a:lnTo>
                    <a:pt x="112335" y="16874"/>
                  </a:lnTo>
                  <a:lnTo>
                    <a:pt x="7664" y="16874"/>
                  </a:lnTo>
                  <a:close/>
                  <a:moveTo>
                    <a:pt x="7664" y="38671"/>
                  </a:moveTo>
                  <a:lnTo>
                    <a:pt x="112335" y="38671"/>
                  </a:lnTo>
                  <a:lnTo>
                    <a:pt x="112335" y="29765"/>
                  </a:lnTo>
                  <a:lnTo>
                    <a:pt x="7664" y="29765"/>
                  </a:lnTo>
                  <a:close/>
                  <a:moveTo>
                    <a:pt x="7664" y="51562"/>
                  </a:moveTo>
                  <a:lnTo>
                    <a:pt x="112335" y="51562"/>
                  </a:lnTo>
                  <a:lnTo>
                    <a:pt x="112335" y="42656"/>
                  </a:lnTo>
                  <a:lnTo>
                    <a:pt x="7664" y="42656"/>
                  </a:lnTo>
                  <a:close/>
                  <a:moveTo>
                    <a:pt x="7664" y="64452"/>
                  </a:moveTo>
                  <a:lnTo>
                    <a:pt x="112335" y="64452"/>
                  </a:lnTo>
                  <a:lnTo>
                    <a:pt x="112335" y="55546"/>
                  </a:lnTo>
                  <a:lnTo>
                    <a:pt x="7664" y="55546"/>
                  </a:lnTo>
                  <a:close/>
                  <a:moveTo>
                    <a:pt x="7664" y="77343"/>
                  </a:moveTo>
                  <a:lnTo>
                    <a:pt x="112335" y="77343"/>
                  </a:lnTo>
                  <a:lnTo>
                    <a:pt x="112335" y="68437"/>
                  </a:lnTo>
                  <a:lnTo>
                    <a:pt x="7664" y="68437"/>
                  </a:lnTo>
                  <a:close/>
                  <a:moveTo>
                    <a:pt x="7664" y="90234"/>
                  </a:moveTo>
                  <a:lnTo>
                    <a:pt x="112335" y="90234"/>
                  </a:lnTo>
                  <a:lnTo>
                    <a:pt x="112335" y="81328"/>
                  </a:lnTo>
                  <a:lnTo>
                    <a:pt x="7664" y="81328"/>
                  </a:lnTo>
                  <a:close/>
                  <a:moveTo>
                    <a:pt x="7664" y="103124"/>
                  </a:moveTo>
                  <a:lnTo>
                    <a:pt x="112335" y="103124"/>
                  </a:lnTo>
                  <a:lnTo>
                    <a:pt x="112335" y="94218"/>
                  </a:lnTo>
                  <a:lnTo>
                    <a:pt x="7664" y="94218"/>
                  </a:lnTo>
                  <a:close/>
                  <a:moveTo>
                    <a:pt x="7664" y="116015"/>
                  </a:moveTo>
                  <a:lnTo>
                    <a:pt x="112335" y="116015"/>
                  </a:lnTo>
                  <a:lnTo>
                    <a:pt x="112335" y="107109"/>
                  </a:lnTo>
                  <a:lnTo>
                    <a:pt x="7664" y="107109"/>
                  </a:lnTo>
                  <a:close/>
                  <a:moveTo>
                    <a:pt x="0" y="119999"/>
                  </a:moveTo>
                  <a:lnTo>
                    <a:pt x="0" y="0"/>
                  </a:lnTo>
                  <a:lnTo>
                    <a:pt x="1916" y="0"/>
                  </a:lnTo>
                  <a:lnTo>
                    <a:pt x="7664" y="0"/>
                  </a:lnTo>
                  <a:lnTo>
                    <a:pt x="112335" y="0"/>
                  </a:lnTo>
                  <a:lnTo>
                    <a:pt x="114251" y="0"/>
                  </a:lnTo>
                  <a:lnTo>
                    <a:pt x="120000" y="0"/>
                  </a:lnTo>
                  <a:lnTo>
                    <a:pt x="120000" y="119999"/>
                  </a:lnTo>
                  <a:lnTo>
                    <a:pt x="114251" y="119999"/>
                  </a:lnTo>
                  <a:lnTo>
                    <a:pt x="114251" y="120000"/>
                  </a:lnTo>
                  <a:lnTo>
                    <a:pt x="1916" y="120000"/>
                  </a:lnTo>
                  <a:lnTo>
                    <a:pt x="1916" y="119999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6874736" y="4371082"/>
              <a:ext cx="178097" cy="226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6261427" y="3942814"/>
              <a:ext cx="665380" cy="22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r>
                <a:rPr lang="en-US" sz="12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Rep</a:t>
              </a:r>
              <a:endParaRPr dirty="0">
                <a:solidFill>
                  <a:srgbClr val="F2F2F2"/>
                </a:solidFill>
              </a:endParaRPr>
            </a:p>
          </p:txBody>
        </p:sp>
        <p:grpSp>
          <p:nvGrpSpPr>
            <p:cNvPr id="415" name="Shape 415"/>
            <p:cNvGrpSpPr/>
            <p:nvPr/>
          </p:nvGrpSpPr>
          <p:grpSpPr>
            <a:xfrm>
              <a:off x="5931080" y="4359526"/>
              <a:ext cx="679890" cy="307800"/>
              <a:chOff x="5588669" y="3459282"/>
              <a:chExt cx="679890" cy="307800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5824996" y="3469012"/>
                <a:ext cx="201300" cy="24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5369" y="74149"/>
                    </a:moveTo>
                    <a:lnTo>
                      <a:pt x="110194" y="74149"/>
                    </a:lnTo>
                    <a:lnTo>
                      <a:pt x="110194" y="120000"/>
                    </a:lnTo>
                    <a:lnTo>
                      <a:pt x="65369" y="120000"/>
                    </a:lnTo>
                    <a:close/>
                    <a:moveTo>
                      <a:pt x="8871" y="74149"/>
                    </a:moveTo>
                    <a:lnTo>
                      <a:pt x="53696" y="74149"/>
                    </a:lnTo>
                    <a:lnTo>
                      <a:pt x="53696" y="120000"/>
                    </a:lnTo>
                    <a:lnTo>
                      <a:pt x="8871" y="120000"/>
                    </a:lnTo>
                    <a:close/>
                    <a:moveTo>
                      <a:pt x="33612" y="8887"/>
                    </a:moveTo>
                    <a:cubicBezTo>
                      <a:pt x="30538" y="8586"/>
                      <a:pt x="27521" y="9589"/>
                      <a:pt x="24915" y="12428"/>
                    </a:cubicBezTo>
                    <a:cubicBezTo>
                      <a:pt x="16155" y="22598"/>
                      <a:pt x="30550" y="30943"/>
                      <a:pt x="46484" y="32301"/>
                    </a:cubicBezTo>
                    <a:cubicBezTo>
                      <a:pt x="48761" y="32495"/>
                      <a:pt x="51068" y="32546"/>
                      <a:pt x="53345" y="32440"/>
                    </a:cubicBezTo>
                    <a:cubicBezTo>
                      <a:pt x="52577" y="22430"/>
                      <a:pt x="42834" y="9791"/>
                      <a:pt x="33612" y="8887"/>
                    </a:cubicBezTo>
                    <a:close/>
                    <a:moveTo>
                      <a:pt x="86387" y="8887"/>
                    </a:moveTo>
                    <a:cubicBezTo>
                      <a:pt x="77165" y="9790"/>
                      <a:pt x="67422" y="22430"/>
                      <a:pt x="66655" y="32440"/>
                    </a:cubicBezTo>
                    <a:cubicBezTo>
                      <a:pt x="68931" y="32546"/>
                      <a:pt x="71238" y="32495"/>
                      <a:pt x="73515" y="32301"/>
                    </a:cubicBezTo>
                    <a:cubicBezTo>
                      <a:pt x="89449" y="30943"/>
                      <a:pt x="103844" y="22598"/>
                      <a:pt x="95085" y="12428"/>
                    </a:cubicBezTo>
                    <a:cubicBezTo>
                      <a:pt x="92478" y="9589"/>
                      <a:pt x="89461" y="8586"/>
                      <a:pt x="86387" y="8887"/>
                    </a:cubicBezTo>
                    <a:close/>
                    <a:moveTo>
                      <a:pt x="87956" y="87"/>
                    </a:moveTo>
                    <a:cubicBezTo>
                      <a:pt x="93292" y="-433"/>
                      <a:pt x="98532" y="1339"/>
                      <a:pt x="103067" y="6340"/>
                    </a:cubicBezTo>
                    <a:cubicBezTo>
                      <a:pt x="118006" y="23896"/>
                      <a:pt x="94328" y="38301"/>
                      <a:pt x="67322" y="40899"/>
                    </a:cubicBezTo>
                    <a:lnTo>
                      <a:pt x="113917" y="40899"/>
                    </a:lnTo>
                    <a:cubicBezTo>
                      <a:pt x="117276" y="40899"/>
                      <a:pt x="120000" y="44068"/>
                      <a:pt x="120000" y="47976"/>
                    </a:cubicBezTo>
                    <a:lnTo>
                      <a:pt x="120000" y="64804"/>
                    </a:lnTo>
                    <a:lnTo>
                      <a:pt x="66303" y="64804"/>
                    </a:lnTo>
                    <a:lnTo>
                      <a:pt x="66303" y="41103"/>
                    </a:lnTo>
                    <a:lnTo>
                      <a:pt x="66150" y="41133"/>
                    </a:lnTo>
                    <a:lnTo>
                      <a:pt x="66215" y="41448"/>
                    </a:lnTo>
                    <a:cubicBezTo>
                      <a:pt x="64149" y="41549"/>
                      <a:pt x="62069" y="41575"/>
                      <a:pt x="59995" y="41331"/>
                    </a:cubicBezTo>
                    <a:cubicBezTo>
                      <a:pt x="57924" y="41575"/>
                      <a:pt x="55847" y="41549"/>
                      <a:pt x="53785" y="41448"/>
                    </a:cubicBezTo>
                    <a:lnTo>
                      <a:pt x="53867" y="41137"/>
                    </a:lnTo>
                    <a:lnTo>
                      <a:pt x="53696" y="41103"/>
                    </a:lnTo>
                    <a:lnTo>
                      <a:pt x="53696" y="64804"/>
                    </a:lnTo>
                    <a:lnTo>
                      <a:pt x="0" y="64804"/>
                    </a:lnTo>
                    <a:lnTo>
                      <a:pt x="0" y="47976"/>
                    </a:lnTo>
                    <a:cubicBezTo>
                      <a:pt x="0" y="44068"/>
                      <a:pt x="2723" y="40899"/>
                      <a:pt x="6082" y="40899"/>
                    </a:cubicBezTo>
                    <a:lnTo>
                      <a:pt x="52677" y="40899"/>
                    </a:lnTo>
                    <a:cubicBezTo>
                      <a:pt x="25670" y="38301"/>
                      <a:pt x="1993" y="23896"/>
                      <a:pt x="16932" y="6340"/>
                    </a:cubicBezTo>
                    <a:cubicBezTo>
                      <a:pt x="30506" y="-8625"/>
                      <a:pt x="50389" y="5319"/>
                      <a:pt x="60254" y="23127"/>
                    </a:cubicBezTo>
                    <a:cubicBezTo>
                      <a:pt x="66431" y="11157"/>
                      <a:pt x="77382" y="1117"/>
                      <a:pt x="87956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Shape 417"/>
              <p:cNvSpPr txBox="1"/>
              <p:nvPr/>
            </p:nvSpPr>
            <p:spPr>
              <a:xfrm>
                <a:off x="5588669" y="3459282"/>
                <a:ext cx="2888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"/>
                  <a:buFont typeface="Arial"/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  <p:sp>
            <p:nvSpPr>
              <p:cNvPr id="418" name="Shape 418"/>
              <p:cNvSpPr txBox="1"/>
              <p:nvPr/>
            </p:nvSpPr>
            <p:spPr>
              <a:xfrm>
                <a:off x="5979660" y="3459282"/>
                <a:ext cx="2888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"/>
                  <a:buFont typeface="Arial"/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endParaRPr/>
              </a:p>
            </p:txBody>
          </p:sp>
        </p:grpSp>
        <p:sp>
          <p:nvSpPr>
            <p:cNvPr id="419" name="Shape 419"/>
            <p:cNvSpPr/>
            <p:nvPr/>
          </p:nvSpPr>
          <p:spPr>
            <a:xfrm>
              <a:off x="5806879" y="4416057"/>
              <a:ext cx="170099" cy="19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3813"/>
                  </a:moveTo>
                  <a:lnTo>
                    <a:pt x="56402" y="62407"/>
                  </a:lnTo>
                  <a:lnTo>
                    <a:pt x="56688" y="120000"/>
                  </a:lnTo>
                  <a:lnTo>
                    <a:pt x="285" y="91405"/>
                  </a:lnTo>
                  <a:close/>
                  <a:moveTo>
                    <a:pt x="120000" y="32982"/>
                  </a:moveTo>
                  <a:lnTo>
                    <a:pt x="119714" y="90574"/>
                  </a:lnTo>
                  <a:lnTo>
                    <a:pt x="63311" y="119168"/>
                  </a:lnTo>
                  <a:lnTo>
                    <a:pt x="63597" y="61576"/>
                  </a:lnTo>
                  <a:close/>
                  <a:moveTo>
                    <a:pt x="59874" y="0"/>
                  </a:moveTo>
                  <a:lnTo>
                    <a:pt x="116151" y="28787"/>
                  </a:lnTo>
                  <a:lnTo>
                    <a:pt x="59874" y="57575"/>
                  </a:lnTo>
                  <a:lnTo>
                    <a:pt x="3596" y="287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 rot="-2700000">
              <a:off x="6571773" y="4461673"/>
              <a:ext cx="153158" cy="153158"/>
            </a:xfrm>
            <a:prstGeom prst="teardrop">
              <a:avLst>
                <a:gd name="adj" fmla="val 14957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 rot="-2700000">
              <a:off x="4242839" y="4447998"/>
              <a:ext cx="153158" cy="153158"/>
            </a:xfrm>
            <a:prstGeom prst="teardrop">
              <a:avLst>
                <a:gd name="adj" fmla="val 14957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6540034" y="3275418"/>
              <a:ext cx="6884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BBS</a:t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627956" y="3337089"/>
              <a:ext cx="159900" cy="15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7932"/>
                  </a:moveTo>
                  <a:cubicBezTo>
                    <a:pt x="0" y="77010"/>
                    <a:pt x="26863" y="84369"/>
                    <a:pt x="60000" y="84369"/>
                  </a:cubicBezTo>
                  <a:cubicBezTo>
                    <a:pt x="93137" y="84369"/>
                    <a:pt x="120000" y="77010"/>
                    <a:pt x="120000" y="67932"/>
                  </a:cubicBezTo>
                  <a:lnTo>
                    <a:pt x="120000" y="103563"/>
                  </a:lnTo>
                  <a:lnTo>
                    <a:pt x="120000" y="103665"/>
                  </a:lnTo>
                  <a:lnTo>
                    <a:pt x="119962" y="103665"/>
                  </a:lnTo>
                  <a:cubicBezTo>
                    <a:pt x="119797" y="112696"/>
                    <a:pt x="93011" y="120000"/>
                    <a:pt x="60000" y="120000"/>
                  </a:cubicBezTo>
                  <a:cubicBezTo>
                    <a:pt x="26988" y="120000"/>
                    <a:pt x="203" y="112696"/>
                    <a:pt x="37" y="103665"/>
                  </a:cubicBezTo>
                  <a:lnTo>
                    <a:pt x="0" y="103665"/>
                  </a:lnTo>
                  <a:lnTo>
                    <a:pt x="0" y="103563"/>
                  </a:lnTo>
                  <a:close/>
                  <a:moveTo>
                    <a:pt x="0" y="22813"/>
                  </a:moveTo>
                  <a:cubicBezTo>
                    <a:pt x="0" y="31890"/>
                    <a:pt x="26863" y="39249"/>
                    <a:pt x="60000" y="39249"/>
                  </a:cubicBezTo>
                  <a:cubicBezTo>
                    <a:pt x="93137" y="39249"/>
                    <a:pt x="120000" y="31890"/>
                    <a:pt x="120000" y="22813"/>
                  </a:cubicBezTo>
                  <a:lnTo>
                    <a:pt x="120000" y="58444"/>
                  </a:lnTo>
                  <a:lnTo>
                    <a:pt x="120000" y="58546"/>
                  </a:lnTo>
                  <a:lnTo>
                    <a:pt x="119962" y="58546"/>
                  </a:lnTo>
                  <a:cubicBezTo>
                    <a:pt x="119797" y="67577"/>
                    <a:pt x="93011" y="74880"/>
                    <a:pt x="60000" y="74880"/>
                  </a:cubicBezTo>
                  <a:cubicBezTo>
                    <a:pt x="26988" y="74880"/>
                    <a:pt x="203" y="67577"/>
                    <a:pt x="37" y="58546"/>
                  </a:cubicBezTo>
                  <a:lnTo>
                    <a:pt x="0" y="58546"/>
                  </a:lnTo>
                  <a:lnTo>
                    <a:pt x="0" y="58444"/>
                  </a:lnTo>
                  <a:close/>
                  <a:moveTo>
                    <a:pt x="59999" y="0"/>
                  </a:moveTo>
                  <a:cubicBezTo>
                    <a:pt x="91314" y="0"/>
                    <a:pt x="116699" y="6954"/>
                    <a:pt x="116699" y="15532"/>
                  </a:cubicBezTo>
                  <a:cubicBezTo>
                    <a:pt x="116699" y="24110"/>
                    <a:pt x="91314" y="31064"/>
                    <a:pt x="59999" y="31064"/>
                  </a:cubicBezTo>
                  <a:cubicBezTo>
                    <a:pt x="28685" y="31064"/>
                    <a:pt x="3300" y="24110"/>
                    <a:pt x="3300" y="15532"/>
                  </a:cubicBezTo>
                  <a:cubicBezTo>
                    <a:pt x="3300" y="6954"/>
                    <a:pt x="28685" y="0"/>
                    <a:pt x="59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4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5054336" y="3275418"/>
              <a:ext cx="1158000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Auctioneer</a:t>
              </a: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5084795" y="3312810"/>
              <a:ext cx="217499" cy="213899"/>
            </a:xfrm>
            <a:prstGeom prst="quadArrow">
              <a:avLst>
                <a:gd name="adj1" fmla="val 22500"/>
                <a:gd name="adj2" fmla="val 22500"/>
                <a:gd name="adj3" fmla="val 2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5785002" y="3723990"/>
              <a:ext cx="192000" cy="18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5630"/>
                  </a:moveTo>
                  <a:cubicBezTo>
                    <a:pt x="46279" y="35630"/>
                    <a:pt x="35156" y="46908"/>
                    <a:pt x="35156" y="60821"/>
                  </a:cubicBezTo>
                  <a:cubicBezTo>
                    <a:pt x="35156" y="74734"/>
                    <a:pt x="46279" y="86012"/>
                    <a:pt x="60000" y="86012"/>
                  </a:cubicBezTo>
                  <a:cubicBezTo>
                    <a:pt x="73720" y="86012"/>
                    <a:pt x="84843" y="74734"/>
                    <a:pt x="84843" y="60821"/>
                  </a:cubicBezTo>
                  <a:cubicBezTo>
                    <a:pt x="84843" y="46908"/>
                    <a:pt x="73720" y="35630"/>
                    <a:pt x="60000" y="35630"/>
                  </a:cubicBezTo>
                  <a:close/>
                  <a:moveTo>
                    <a:pt x="54509" y="0"/>
                  </a:moveTo>
                  <a:lnTo>
                    <a:pt x="59259" y="0"/>
                  </a:lnTo>
                  <a:lnTo>
                    <a:pt x="59987" y="0"/>
                  </a:lnTo>
                  <a:lnTo>
                    <a:pt x="64738" y="0"/>
                  </a:lnTo>
                  <a:cubicBezTo>
                    <a:pt x="66440" y="0"/>
                    <a:pt x="67820" y="1399"/>
                    <a:pt x="67820" y="3125"/>
                  </a:cubicBezTo>
                  <a:cubicBezTo>
                    <a:pt x="67820" y="6825"/>
                    <a:pt x="68365" y="10011"/>
                    <a:pt x="69012" y="13612"/>
                  </a:cubicBezTo>
                  <a:cubicBezTo>
                    <a:pt x="73686" y="14542"/>
                    <a:pt x="78115" y="16166"/>
                    <a:pt x="82122" y="18502"/>
                  </a:cubicBezTo>
                  <a:cubicBezTo>
                    <a:pt x="84996" y="16084"/>
                    <a:pt x="87504" y="13963"/>
                    <a:pt x="89914" y="11050"/>
                  </a:cubicBezTo>
                  <a:cubicBezTo>
                    <a:pt x="91009" y="9728"/>
                    <a:pt x="92953" y="9555"/>
                    <a:pt x="94257" y="10665"/>
                  </a:cubicBezTo>
                  <a:lnTo>
                    <a:pt x="97895" y="13761"/>
                  </a:lnTo>
                  <a:lnTo>
                    <a:pt x="98453" y="14236"/>
                  </a:lnTo>
                  <a:lnTo>
                    <a:pt x="102092" y="17332"/>
                  </a:lnTo>
                  <a:cubicBezTo>
                    <a:pt x="103396" y="18441"/>
                    <a:pt x="103566" y="20412"/>
                    <a:pt x="102472" y="21735"/>
                  </a:cubicBezTo>
                  <a:cubicBezTo>
                    <a:pt x="100120" y="24577"/>
                    <a:pt x="98517" y="27380"/>
                    <a:pt x="96723" y="30571"/>
                  </a:cubicBezTo>
                  <a:cubicBezTo>
                    <a:pt x="99680" y="34226"/>
                    <a:pt x="102110" y="38333"/>
                    <a:pt x="103790" y="42821"/>
                  </a:cubicBezTo>
                  <a:cubicBezTo>
                    <a:pt x="107575" y="42842"/>
                    <a:pt x="110872" y="42859"/>
                    <a:pt x="114606" y="42192"/>
                  </a:cubicBezTo>
                  <a:cubicBezTo>
                    <a:pt x="116282" y="41892"/>
                    <a:pt x="117880" y="43027"/>
                    <a:pt x="118176" y="44727"/>
                  </a:cubicBezTo>
                  <a:lnTo>
                    <a:pt x="119001" y="49470"/>
                  </a:lnTo>
                  <a:lnTo>
                    <a:pt x="119127" y="50198"/>
                  </a:lnTo>
                  <a:lnTo>
                    <a:pt x="119952" y="54941"/>
                  </a:lnTo>
                  <a:cubicBezTo>
                    <a:pt x="120248" y="56641"/>
                    <a:pt x="119128" y="58262"/>
                    <a:pt x="117452" y="58562"/>
                  </a:cubicBezTo>
                  <a:cubicBezTo>
                    <a:pt x="113831" y="59209"/>
                    <a:pt x="110814" y="60319"/>
                    <a:pt x="107397" y="61602"/>
                  </a:cubicBezTo>
                  <a:cubicBezTo>
                    <a:pt x="107350" y="66635"/>
                    <a:pt x="106543" y="71483"/>
                    <a:pt x="105001" y="76006"/>
                  </a:cubicBezTo>
                  <a:cubicBezTo>
                    <a:pt x="107825" y="78436"/>
                    <a:pt x="110309" y="80556"/>
                    <a:pt x="113535" y="82445"/>
                  </a:cubicBezTo>
                  <a:cubicBezTo>
                    <a:pt x="115009" y="83308"/>
                    <a:pt x="115514" y="85219"/>
                    <a:pt x="114663" y="86714"/>
                  </a:cubicBezTo>
                  <a:lnTo>
                    <a:pt x="112288" y="90885"/>
                  </a:lnTo>
                  <a:lnTo>
                    <a:pt x="111923" y="91525"/>
                  </a:lnTo>
                  <a:lnTo>
                    <a:pt x="109548" y="95696"/>
                  </a:lnTo>
                  <a:cubicBezTo>
                    <a:pt x="108697" y="97191"/>
                    <a:pt x="106812" y="97703"/>
                    <a:pt x="105338" y="96840"/>
                  </a:cubicBezTo>
                  <a:cubicBezTo>
                    <a:pt x="102159" y="94979"/>
                    <a:pt x="99148" y="93863"/>
                    <a:pt x="95724" y="92621"/>
                  </a:cubicBezTo>
                  <a:cubicBezTo>
                    <a:pt x="92690" y="96298"/>
                    <a:pt x="89066" y="99441"/>
                    <a:pt x="85035" y="101989"/>
                  </a:cubicBezTo>
                  <a:cubicBezTo>
                    <a:pt x="85642" y="105597"/>
                    <a:pt x="86204" y="108780"/>
                    <a:pt x="87452" y="112257"/>
                  </a:cubicBezTo>
                  <a:cubicBezTo>
                    <a:pt x="88034" y="113879"/>
                    <a:pt x="87209" y="115672"/>
                    <a:pt x="85610" y="116263"/>
                  </a:cubicBezTo>
                  <a:lnTo>
                    <a:pt x="81146" y="117910"/>
                  </a:lnTo>
                  <a:lnTo>
                    <a:pt x="80462" y="118163"/>
                  </a:lnTo>
                  <a:lnTo>
                    <a:pt x="75998" y="119810"/>
                  </a:lnTo>
                  <a:cubicBezTo>
                    <a:pt x="74398" y="120401"/>
                    <a:pt x="72630" y="119564"/>
                    <a:pt x="72047" y="117942"/>
                  </a:cubicBezTo>
                  <a:cubicBezTo>
                    <a:pt x="70827" y="114541"/>
                    <a:pt x="69281" y="111783"/>
                    <a:pt x="67508" y="108707"/>
                  </a:cubicBezTo>
                  <a:cubicBezTo>
                    <a:pt x="64986" y="109185"/>
                    <a:pt x="62388" y="109404"/>
                    <a:pt x="59740" y="109404"/>
                  </a:cubicBezTo>
                  <a:cubicBezTo>
                    <a:pt x="57395" y="109404"/>
                    <a:pt x="55089" y="109233"/>
                    <a:pt x="52843" y="108842"/>
                  </a:cubicBezTo>
                  <a:cubicBezTo>
                    <a:pt x="51110" y="111851"/>
                    <a:pt x="49598" y="114571"/>
                    <a:pt x="48399" y="117911"/>
                  </a:cubicBezTo>
                  <a:cubicBezTo>
                    <a:pt x="47817" y="119533"/>
                    <a:pt x="46048" y="120369"/>
                    <a:pt x="44449" y="119779"/>
                  </a:cubicBezTo>
                  <a:lnTo>
                    <a:pt x="39985" y="118131"/>
                  </a:lnTo>
                  <a:lnTo>
                    <a:pt x="39301" y="117879"/>
                  </a:lnTo>
                  <a:lnTo>
                    <a:pt x="34837" y="116231"/>
                  </a:lnTo>
                  <a:cubicBezTo>
                    <a:pt x="33238" y="115641"/>
                    <a:pt x="32413" y="113848"/>
                    <a:pt x="32995" y="112226"/>
                  </a:cubicBezTo>
                  <a:cubicBezTo>
                    <a:pt x="34177" y="108932"/>
                    <a:pt x="34744" y="105903"/>
                    <a:pt x="35315" y="102525"/>
                  </a:cubicBezTo>
                  <a:cubicBezTo>
                    <a:pt x="31121" y="100000"/>
                    <a:pt x="27346" y="96839"/>
                    <a:pt x="24186" y="93111"/>
                  </a:cubicBezTo>
                  <a:cubicBezTo>
                    <a:pt x="20709" y="94372"/>
                    <a:pt x="17664" y="95492"/>
                    <a:pt x="14446" y="97376"/>
                  </a:cubicBezTo>
                  <a:cubicBezTo>
                    <a:pt x="12971" y="98239"/>
                    <a:pt x="11086" y="97727"/>
                    <a:pt x="10235" y="96232"/>
                  </a:cubicBezTo>
                  <a:lnTo>
                    <a:pt x="7860" y="92060"/>
                  </a:lnTo>
                  <a:lnTo>
                    <a:pt x="7496" y="91421"/>
                  </a:lnTo>
                  <a:lnTo>
                    <a:pt x="5121" y="87250"/>
                  </a:lnTo>
                  <a:cubicBezTo>
                    <a:pt x="4270" y="85755"/>
                    <a:pt x="4775" y="83843"/>
                    <a:pt x="6249" y="82980"/>
                  </a:cubicBezTo>
                  <a:cubicBezTo>
                    <a:pt x="9438" y="81114"/>
                    <a:pt x="11901" y="79021"/>
                    <a:pt x="14684" y="76626"/>
                  </a:cubicBezTo>
                  <a:cubicBezTo>
                    <a:pt x="13059" y="72092"/>
                    <a:pt x="12172" y="67221"/>
                    <a:pt x="12139" y="62154"/>
                  </a:cubicBezTo>
                  <a:cubicBezTo>
                    <a:pt x="8910" y="60944"/>
                    <a:pt x="6003" y="59904"/>
                    <a:pt x="2547" y="59286"/>
                  </a:cubicBezTo>
                  <a:cubicBezTo>
                    <a:pt x="871" y="58987"/>
                    <a:pt x="-248" y="57366"/>
                    <a:pt x="47" y="55666"/>
                  </a:cubicBezTo>
                  <a:lnTo>
                    <a:pt x="872" y="50922"/>
                  </a:lnTo>
                  <a:lnTo>
                    <a:pt x="998" y="50195"/>
                  </a:lnTo>
                  <a:lnTo>
                    <a:pt x="1823" y="45451"/>
                  </a:lnTo>
                  <a:cubicBezTo>
                    <a:pt x="2119" y="43752"/>
                    <a:pt x="3717" y="42617"/>
                    <a:pt x="5393" y="42916"/>
                  </a:cubicBezTo>
                  <a:cubicBezTo>
                    <a:pt x="8830" y="43531"/>
                    <a:pt x="11896" y="43565"/>
                    <a:pt x="15314" y="43548"/>
                  </a:cubicBezTo>
                  <a:cubicBezTo>
                    <a:pt x="17069" y="38935"/>
                    <a:pt x="19504" y="34665"/>
                    <a:pt x="22511" y="30877"/>
                  </a:cubicBezTo>
                  <a:cubicBezTo>
                    <a:pt x="20727" y="27704"/>
                    <a:pt x="19127" y="24912"/>
                    <a:pt x="16786" y="22083"/>
                  </a:cubicBezTo>
                  <a:cubicBezTo>
                    <a:pt x="15692" y="20761"/>
                    <a:pt x="15862" y="18789"/>
                    <a:pt x="17166" y="17680"/>
                  </a:cubicBezTo>
                  <a:lnTo>
                    <a:pt x="20804" y="14584"/>
                  </a:lnTo>
                  <a:lnTo>
                    <a:pt x="21362" y="14109"/>
                  </a:lnTo>
                  <a:lnTo>
                    <a:pt x="25001" y="11013"/>
                  </a:lnTo>
                  <a:cubicBezTo>
                    <a:pt x="25653" y="10458"/>
                    <a:pt x="26465" y="10224"/>
                    <a:pt x="27251" y="10294"/>
                  </a:cubicBezTo>
                  <a:cubicBezTo>
                    <a:pt x="28037" y="10363"/>
                    <a:pt x="28796" y="10737"/>
                    <a:pt x="29343" y="11398"/>
                  </a:cubicBezTo>
                  <a:cubicBezTo>
                    <a:pt x="31698" y="14243"/>
                    <a:pt x="34145" y="16333"/>
                    <a:pt x="36936" y="18681"/>
                  </a:cubicBezTo>
                  <a:cubicBezTo>
                    <a:pt x="41010" y="16346"/>
                    <a:pt x="45470" y="14641"/>
                    <a:pt x="50210" y="13751"/>
                  </a:cubicBezTo>
                  <a:cubicBezTo>
                    <a:pt x="50867" y="10092"/>
                    <a:pt x="51427" y="6872"/>
                    <a:pt x="51427" y="3125"/>
                  </a:cubicBezTo>
                  <a:cubicBezTo>
                    <a:pt x="51427" y="1399"/>
                    <a:pt x="52807" y="0"/>
                    <a:pt x="54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 txBox="1"/>
            <p:nvPr/>
          </p:nvSpPr>
          <p:spPr>
            <a:xfrm>
              <a:off x="4272137" y="3590436"/>
              <a:ext cx="7040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Windows</a:t>
              </a:r>
              <a:endParaRPr dirty="0">
                <a:solidFill>
                  <a:srgbClr val="F2F2F2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Cell</a:t>
              </a:r>
              <a:endParaRPr dirty="0">
                <a:solidFill>
                  <a:srgbClr val="F2F2F2"/>
                </a:solidFill>
              </a:endParaRP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5948942" y="3592028"/>
              <a:ext cx="503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Linux</a:t>
              </a:r>
              <a:endParaRPr dirty="0">
                <a:solidFill>
                  <a:srgbClr val="F2F2F2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Cell</a:t>
              </a:r>
              <a:endParaRPr dirty="0">
                <a:solidFill>
                  <a:srgbClr val="F2F2F2"/>
                </a:solidFill>
              </a:endParaRPr>
            </a:p>
          </p:txBody>
        </p:sp>
      </p:grpSp>
      <p:cxnSp>
        <p:nvCxnSpPr>
          <p:cNvPr id="429" name="Shape 429"/>
          <p:cNvCxnSpPr/>
          <p:nvPr/>
        </p:nvCxnSpPr>
        <p:spPr>
          <a:xfrm>
            <a:off x="7624809" y="2881819"/>
            <a:ext cx="704213" cy="16856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0" name="Shape 430"/>
          <p:cNvCxnSpPr>
            <a:stCxn id="377" idx="3"/>
            <a:endCxn id="389" idx="1"/>
          </p:cNvCxnSpPr>
          <p:nvPr/>
        </p:nvCxnSpPr>
        <p:spPr>
          <a:xfrm rot="10800000" flipH="1">
            <a:off x="7759606" y="3042485"/>
            <a:ext cx="569400" cy="92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1" name="Shape 431"/>
          <p:cNvSpPr/>
          <p:nvPr/>
        </p:nvSpPr>
        <p:spPr>
          <a:xfrm>
            <a:off x="11382176" y="2966101"/>
            <a:ext cx="158907" cy="182510"/>
          </a:xfrm>
          <a:custGeom>
            <a:avLst/>
            <a:gdLst/>
            <a:ahLst/>
            <a:cxnLst/>
            <a:rect l="0" t="0" r="0" b="0"/>
            <a:pathLst>
              <a:path w="1218612" h="1374854" extrusionOk="0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 rot="-2700000">
            <a:off x="11164539" y="3000112"/>
            <a:ext cx="142856" cy="145429"/>
          </a:xfrm>
          <a:prstGeom prst="teardrop">
            <a:avLst>
              <a:gd name="adj" fmla="val 149574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CLI – Command Line Interface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line utility providing easy access to the Cloud Controller (CC) API.</a:t>
            </a:r>
            <a:endParaRPr>
              <a:solidFill>
                <a:srgbClr val="000000"/>
              </a:solidFill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Scriptable</a:t>
            </a:r>
            <a:endParaRPr>
              <a:solidFill>
                <a:srgbClr val="000000"/>
              </a:solidFill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documented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748" y="1315352"/>
            <a:ext cx="5034743" cy="48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1343892" y="4311318"/>
            <a:ext cx="4450079" cy="83099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cf help –a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cf help &lt;command&gt;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cf api </a:t>
            </a:r>
            <a:r>
              <a:rPr lang="en-US" sz="1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http://foo.bar.com</a:t>
            </a:r>
            <a:endParaRPr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cf login &lt;username&gt;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Pivotal Apps Manager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Manage Organizations, Users, Applications and Spaces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Monitor application logs, services and routes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Access Service Marketplace, create services and bind to applications</a:t>
            </a: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1666" y="1332690"/>
            <a:ext cx="5924494" cy="386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Pivotal Apps Manager – App View</a:t>
            </a:r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523875" y="4667250"/>
            <a:ext cx="108297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Drill into a space to see all applications, services, routes and settings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 drill into an application to see configuration, status, event, logging, routes, environment variables and service instances bound to the application</a:t>
            </a:r>
            <a:endParaRPr/>
          </a:p>
          <a:p>
            <a:pPr marL="228600" marR="0" lvl="0" indent="-76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Shape 456"/>
          <p:cNvCxnSpPr/>
          <p:nvPr/>
        </p:nvCxnSpPr>
        <p:spPr>
          <a:xfrm>
            <a:off x="4877215" y="3178969"/>
            <a:ext cx="117453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57" name="Shape 457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910" y="1791236"/>
            <a:ext cx="3899305" cy="25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1745" y="1791236"/>
            <a:ext cx="3899305" cy="254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09B56D1-26A4-4447-B296-513B5DFC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35" y="643467"/>
            <a:ext cx="9940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/>
        </p:nvSpPr>
        <p:spPr>
          <a:xfrm>
            <a:off x="4668733" y="3912100"/>
            <a:ext cx="6998800" cy="2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Top-most administrative unit</a:t>
            </a:r>
            <a:endParaRPr sz="2133" dirty="0"/>
          </a:p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Logical division division within a PAS Foundation</a:t>
            </a:r>
            <a:endParaRPr sz="2133" dirty="0"/>
          </a:p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Typically an application suite or large project</a:t>
            </a:r>
            <a:endParaRPr sz="2133" dirty="0"/>
          </a:p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Each organization has its own users and assigned quota</a:t>
            </a:r>
            <a:endParaRPr sz="2133" dirty="0"/>
          </a:p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User permissions / Roles are specified per space within an organization</a:t>
            </a:r>
            <a:endParaRPr sz="2133" dirty="0"/>
          </a:p>
          <a:p>
            <a:pPr marL="380990" indent="-364058" defTabSz="1219170">
              <a:buSzPts val="1600"/>
              <a:buFont typeface="Arial"/>
              <a:buChar char="•"/>
            </a:pPr>
            <a:r>
              <a:rPr lang="en" sz="2133" dirty="0"/>
              <a:t>Sub-divided into spaces</a:t>
            </a:r>
            <a:br>
              <a:rPr lang="en" sz="2133" dirty="0"/>
            </a:br>
            <a:endParaRPr sz="2133" dirty="0"/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7069" y="330967"/>
            <a:ext cx="4556967" cy="3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F2851-8578-43F3-B31C-E621B23B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Manager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9FFF3-2BBB-4F4C-936E-A13447A2E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Organizations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 txBox="1"/>
          <p:nvPr/>
        </p:nvSpPr>
        <p:spPr>
          <a:xfrm>
            <a:off x="4668733" y="4013700"/>
            <a:ext cx="6998800" cy="2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64058">
              <a:buSzPts val="1600"/>
              <a:buFont typeface="Arial"/>
              <a:buChar char="•"/>
            </a:pPr>
            <a:r>
              <a:rPr lang="en" sz="2133"/>
              <a:t>Different quota limits (e.g. small, enterprise, default, runaway) can be assigned per Org</a:t>
            </a:r>
            <a:endParaRPr sz="2133"/>
          </a:p>
          <a:p>
            <a:pPr marL="380990" indent="-364058">
              <a:spcBef>
                <a:spcPts val="1333"/>
              </a:spcBef>
              <a:buSzPts val="1600"/>
              <a:buFont typeface="Arial"/>
              <a:buChar char="•"/>
            </a:pPr>
            <a:r>
              <a:rPr lang="en" sz="2133"/>
              <a:t>Quotas defines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Total Memory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Total # of services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Total # of Routes</a:t>
            </a:r>
            <a:endParaRPr sz="2133"/>
          </a:p>
          <a:p>
            <a:pPr marL="1219170" lvl="1" indent="-440256">
              <a:buSzPts val="1600"/>
              <a:buChar char="○"/>
            </a:pPr>
            <a:r>
              <a:rPr lang="en" sz="2133"/>
              <a:t>Sub-divided into spaces</a:t>
            </a:r>
            <a:br>
              <a:rPr lang="en" sz="2133"/>
            </a:br>
            <a:endParaRPr sz="2133"/>
          </a:p>
        </p:txBody>
      </p:sp>
      <p:pic>
        <p:nvPicPr>
          <p:cNvPr id="461" name="Google Shape;46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663" y="302864"/>
            <a:ext cx="4392439" cy="348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49170-A594-49FA-B8FB-6EAD3099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Manager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D8AAC-F74F-440D-AAF0-082946BC5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Quota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/>
          <p:nvPr/>
        </p:nvSpPr>
        <p:spPr>
          <a:xfrm>
            <a:off x="4668733" y="3637400"/>
            <a:ext cx="6998800" cy="3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64058">
              <a:buSzPts val="1600"/>
              <a:buFont typeface="Arial"/>
              <a:buChar char="•"/>
            </a:pPr>
            <a:r>
              <a:rPr lang="en" sz="2133"/>
              <a:t>Logical subdivision within an organization</a:t>
            </a:r>
            <a:endParaRPr sz="2133"/>
          </a:p>
          <a:p>
            <a:pPr marL="380990" indent="-364058">
              <a:spcBef>
                <a:spcPts val="1333"/>
              </a:spcBef>
              <a:buSzPts val="1600"/>
              <a:buFont typeface="Arial"/>
              <a:buChar char="•"/>
            </a:pPr>
            <a:r>
              <a:rPr lang="en" sz="2133"/>
              <a:t>Users authorized at an organization level can have different roles per space</a:t>
            </a:r>
            <a:endParaRPr sz="2133"/>
          </a:p>
          <a:p>
            <a:pPr marL="380990" indent="-364058">
              <a:spcBef>
                <a:spcPts val="1333"/>
              </a:spcBef>
              <a:buSzPts val="1600"/>
              <a:buFont typeface="Arial"/>
              <a:buChar char="•"/>
            </a:pPr>
            <a:r>
              <a:rPr lang="en" sz="2133"/>
              <a:t>Services and Applications are created / target per Space</a:t>
            </a:r>
            <a:endParaRPr sz="2133"/>
          </a:p>
          <a:p>
            <a:pPr marL="380990" indent="-364058">
              <a:spcBef>
                <a:spcPts val="1333"/>
              </a:spcBef>
              <a:spcAft>
                <a:spcPts val="1333"/>
              </a:spcAft>
              <a:buSzPts val="1600"/>
              <a:buFont typeface="Arial"/>
              <a:buChar char="•"/>
            </a:pPr>
            <a:r>
              <a:rPr lang="en" sz="2133"/>
              <a:t>Same service name can have different meaning per space</a:t>
            </a:r>
            <a:endParaRPr sz="2133"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601" y="330968"/>
            <a:ext cx="3060460" cy="3306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D24844B-9110-47B5-82A5-55D0B5DA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Manager Fundamentals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B73399-A06A-441E-8727-2445B25E7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572</Words>
  <Application>Microsoft Office PowerPoint</Application>
  <PresentationFormat>Widescreen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Lato Light</vt:lpstr>
      <vt:lpstr>Open Sans</vt:lpstr>
      <vt:lpstr>Roboto</vt:lpstr>
      <vt:lpstr>Calibri</vt:lpstr>
      <vt:lpstr>Consolas</vt:lpstr>
      <vt:lpstr>Proxima Nova</vt:lpstr>
      <vt:lpstr>Arial</vt:lpstr>
      <vt:lpstr>Pivotal Presentation Theme v1</vt:lpstr>
      <vt:lpstr>Pivotal Presentation Theme v1</vt:lpstr>
      <vt:lpstr>Simple Light</vt:lpstr>
      <vt:lpstr>Pivotal Cloud Foundry Fundamentals ORGS, SPACES, USERS, ROLES, CLI, API, APPS MANAGER </vt:lpstr>
      <vt:lpstr>Cloud Controller API</vt:lpstr>
      <vt:lpstr>CLI – Command Line Interface</vt:lpstr>
      <vt:lpstr>Pivotal Apps Manager</vt:lpstr>
      <vt:lpstr>Pivotal Apps Manager – App View</vt:lpstr>
      <vt:lpstr>PowerPoint Presentation</vt:lpstr>
      <vt:lpstr>Apps Manager Fundamentals</vt:lpstr>
      <vt:lpstr>Apps Manager Fundamentals</vt:lpstr>
      <vt:lpstr>Apps Manager Fundamentals</vt:lpstr>
      <vt:lpstr>Apps Manager Fundamentals</vt:lpstr>
      <vt:lpstr>Apps Manager Fundamentals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Fundamentals ORGS, SPACES, USERS, ROLES, CLI, API, APPS MANAGER</dc:title>
  <dc:creator>Martez Killens</dc:creator>
  <cp:lastModifiedBy>Martez Killens</cp:lastModifiedBy>
  <cp:revision>16</cp:revision>
  <dcterms:modified xsi:type="dcterms:W3CDTF">2019-08-08T10:06:20Z</dcterms:modified>
</cp:coreProperties>
</file>